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handoutMasterIdLst>
    <p:handoutMasterId r:id="rId21"/>
  </p:handoutMasterIdLst>
  <p:sldIdLst>
    <p:sldId id="256" r:id="rId5"/>
    <p:sldId id="289" r:id="rId6"/>
    <p:sldId id="290" r:id="rId7"/>
    <p:sldId id="291" r:id="rId8"/>
    <p:sldId id="292" r:id="rId9"/>
    <p:sldId id="296" r:id="rId10"/>
    <p:sldId id="298" r:id="rId11"/>
    <p:sldId id="294" r:id="rId12"/>
    <p:sldId id="295" r:id="rId13"/>
    <p:sldId id="297" r:id="rId14"/>
    <p:sldId id="302" r:id="rId15"/>
    <p:sldId id="304" r:id="rId16"/>
    <p:sldId id="307" r:id="rId17"/>
    <p:sldId id="306" r:id="rId18"/>
    <p:sldId id="310"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s, Theresa" initials="RT" lastIdx="7" clrIdx="0">
    <p:extLst>
      <p:ext uri="{19B8F6BF-5375-455C-9EA6-DF929625EA0E}">
        <p15:presenceInfo xmlns:p15="http://schemas.microsoft.com/office/powerpoint/2012/main" userId="S::Theresa.Roberts@maine.gov::ff594472-1500-4f10-8e50-f045c56f3b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712" autoAdjust="0"/>
  </p:normalViewPr>
  <p:slideViewPr>
    <p:cSldViewPr snapToGrid="0">
      <p:cViewPr varScale="1">
        <p:scale>
          <a:sx n="46" d="100"/>
          <a:sy n="46" d="100"/>
        </p:scale>
        <p:origin x="1003" y="4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1" d="100"/>
          <a:sy n="61" d="100"/>
        </p:scale>
        <p:origin x="3139"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634E15-7196-43FC-B912-C4D8B4A2CE79}"/>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8416927-5E9C-4E77-85FE-EE4C81C1DE39}" type="datetimeFigureOut">
              <a:rPr lang="en-US" smtClean="0"/>
              <a:t>3/20/2024</a:t>
            </a:fld>
            <a:endParaRPr lang="en-US" dirty="0"/>
          </a:p>
        </p:txBody>
      </p:sp>
      <p:sp>
        <p:nvSpPr>
          <p:cNvPr id="4" name="Footer Placeholder 3">
            <a:extLst>
              <a:ext uri="{FF2B5EF4-FFF2-40B4-BE49-F238E27FC236}">
                <a16:creationId xmlns:a16="http://schemas.microsoft.com/office/drawing/2014/main" id="{89EA2570-D5B6-41CB-96C2-FFC9944668E5}"/>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1B37-7A69-4C30-9B63-29F8242FC246}"/>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389B6C8-888A-401B-9F9B-D41D36B6C3E9}" type="slidenum">
              <a:rPr lang="en-US" smtClean="0"/>
              <a:t>‹#›</a:t>
            </a:fld>
            <a:endParaRPr lang="en-US" dirty="0"/>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A798B7E-6604-4F74-86DB-B30627D56244}" type="datetimeFigureOut">
              <a:rPr lang="en-US" smtClean="0"/>
              <a:t>3/20/2024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3F28A1F-3E69-47E5-AE93-E7F2155A242D}" type="slidenum">
              <a:rPr lang="en-US" smtClean="0"/>
              <a:t>‹#›</a:t>
            </a:fld>
            <a:endParaRPr lang="en-US" dirty="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F28A1F-3E69-47E5-AE93-E7F2155A242D}" type="slidenum">
              <a:rPr lang="en-US" smtClean="0"/>
              <a:t>1</a:t>
            </a:fld>
            <a:endParaRPr lang="en-US" dirty="0"/>
          </a:p>
        </p:txBody>
      </p:sp>
    </p:spTree>
    <p:extLst>
      <p:ext uri="{BB962C8B-B14F-4D97-AF65-F5344CB8AC3E}">
        <p14:creationId xmlns:p14="http://schemas.microsoft.com/office/powerpoint/2010/main" val="1327369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$60.00 fee associated with any legal name change or court order but includes a certified copy of the amended birth record.</a:t>
            </a:r>
          </a:p>
        </p:txBody>
      </p:sp>
      <p:sp>
        <p:nvSpPr>
          <p:cNvPr id="4" name="Slide Number Placeholder 3"/>
          <p:cNvSpPr>
            <a:spLocks noGrp="1"/>
          </p:cNvSpPr>
          <p:nvPr>
            <p:ph type="sldNum" sz="quarter" idx="5"/>
          </p:nvPr>
        </p:nvSpPr>
        <p:spPr/>
        <p:txBody>
          <a:bodyPr/>
          <a:lstStyle/>
          <a:p>
            <a:fld id="{D3F28A1F-3E69-47E5-AE93-E7F2155A242D}" type="slidenum">
              <a:rPr lang="en-US" smtClean="0"/>
              <a:t>10</a:t>
            </a:fld>
            <a:endParaRPr lang="en-US" dirty="0"/>
          </a:p>
        </p:txBody>
      </p:sp>
    </p:spTree>
    <p:extLst>
      <p:ext uri="{BB962C8B-B14F-4D97-AF65-F5344CB8AC3E}">
        <p14:creationId xmlns:p14="http://schemas.microsoft.com/office/powerpoint/2010/main" val="1284319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court will send the $60 fee associated with the cost of the replacement record after adoption which includes a copy of the birth record after adoption.   The adoptive parents may choose to change the child's name or keep the original name and whether the record itself will show any annotations.    </a:t>
            </a:r>
          </a:p>
          <a:p>
            <a:endParaRPr lang="en-US" dirty="0"/>
          </a:p>
          <a:p>
            <a:r>
              <a:rPr lang="en-US" dirty="0"/>
              <a:t>Adoptions to records from September of 1995 to present will be made in the DAVE system and the original record in DAVE will be sealed.  Municipal clerks will not receive notification when an adoption occurs.</a:t>
            </a:r>
          </a:p>
          <a:p>
            <a:endParaRPr lang="en-US" dirty="0"/>
          </a:p>
          <a:p>
            <a:r>
              <a:rPr lang="en-US" dirty="0"/>
              <a:t>Adoptions to records prior to September of 1995 will be made by typing a replacement record which will be sent to the place of birth and mother’s resident municipality.  Instructions for retrieval of the original record prior to adoption will be included.  Ledger books containing the original birth record must be marked sealed to avoid the issuance of any information of the original record.  </a:t>
            </a:r>
          </a:p>
          <a:p>
            <a:endParaRPr lang="en-US" dirty="0"/>
          </a:p>
        </p:txBody>
      </p:sp>
      <p:sp>
        <p:nvSpPr>
          <p:cNvPr id="4" name="Slide Number Placeholder 3"/>
          <p:cNvSpPr>
            <a:spLocks noGrp="1"/>
          </p:cNvSpPr>
          <p:nvPr>
            <p:ph type="sldNum" sz="quarter" idx="5"/>
          </p:nvPr>
        </p:nvSpPr>
        <p:spPr/>
        <p:txBody>
          <a:bodyPr/>
          <a:lstStyle/>
          <a:p>
            <a:fld id="{D3F28A1F-3E69-47E5-AE93-E7F2155A242D}" type="slidenum">
              <a:rPr lang="en-US" smtClean="0"/>
              <a:t>12</a:t>
            </a:fld>
            <a:endParaRPr lang="en-US" dirty="0"/>
          </a:p>
        </p:txBody>
      </p:sp>
    </p:spTree>
    <p:extLst>
      <p:ext uri="{BB962C8B-B14F-4D97-AF65-F5344CB8AC3E}">
        <p14:creationId xmlns:p14="http://schemas.microsoft.com/office/powerpoint/2010/main" val="2166328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The following persons may sign an acknowledgment of parentage to establish parentage of a child:   </a:t>
            </a:r>
          </a:p>
          <a:p>
            <a:r>
              <a:rPr lang="en-US" sz="1200" dirty="0"/>
              <a:t>Woman who gave birth.  A woman who gave birth to the child and who is not a gestational carrier;  </a:t>
            </a:r>
          </a:p>
          <a:p>
            <a:r>
              <a:rPr lang="en-US" sz="1200" dirty="0"/>
              <a:t>Alleged genetic parent.  A person who is the alleged genetic parent of the child and who is not a donor;  </a:t>
            </a:r>
          </a:p>
          <a:p>
            <a:r>
              <a:rPr lang="en-US" sz="1200" dirty="0"/>
              <a:t>Presumed parent.  A presumed parent of the child, except that a presumed parent may not submit an acknowledgment of parentage for at least 2 years from the time the child was born or adopted; and  </a:t>
            </a:r>
          </a:p>
          <a:p>
            <a:r>
              <a:rPr lang="en-US" sz="1200" dirty="0"/>
              <a:t>Intended parent.  An intended parent of the child. </a:t>
            </a:r>
          </a:p>
          <a:p>
            <a:endParaRPr lang="en-US" dirty="0"/>
          </a:p>
        </p:txBody>
      </p:sp>
      <p:sp>
        <p:nvSpPr>
          <p:cNvPr id="4" name="Slide Number Placeholder 3"/>
          <p:cNvSpPr>
            <a:spLocks noGrp="1"/>
          </p:cNvSpPr>
          <p:nvPr>
            <p:ph type="sldNum" sz="quarter" idx="5"/>
          </p:nvPr>
        </p:nvSpPr>
        <p:spPr/>
        <p:txBody>
          <a:bodyPr/>
          <a:lstStyle/>
          <a:p>
            <a:fld id="{D3F28A1F-3E69-47E5-AE93-E7F2155A242D}" type="slidenum">
              <a:rPr lang="en-US" smtClean="0"/>
              <a:t>13</a:t>
            </a:fld>
            <a:endParaRPr lang="en-US" dirty="0"/>
          </a:p>
        </p:txBody>
      </p:sp>
    </p:spTree>
    <p:extLst>
      <p:ext uri="{BB962C8B-B14F-4D97-AF65-F5344CB8AC3E}">
        <p14:creationId xmlns:p14="http://schemas.microsoft.com/office/powerpoint/2010/main" val="970892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F28A1F-3E69-47E5-AE93-E7F2155A242D}" type="slidenum">
              <a:rPr lang="en-US" smtClean="0"/>
              <a:t>2</a:t>
            </a:fld>
            <a:endParaRPr lang="en-US" dirty="0"/>
          </a:p>
        </p:txBody>
      </p:sp>
    </p:spTree>
    <p:extLst>
      <p:ext uri="{BB962C8B-B14F-4D97-AF65-F5344CB8AC3E}">
        <p14:creationId xmlns:p14="http://schemas.microsoft.com/office/powerpoint/2010/main" val="635806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F28A1F-3E69-47E5-AE93-E7F2155A242D}" type="slidenum">
              <a:rPr lang="en-US" smtClean="0"/>
              <a:t>3</a:t>
            </a:fld>
            <a:endParaRPr lang="en-US" dirty="0"/>
          </a:p>
        </p:txBody>
      </p:sp>
    </p:spTree>
    <p:extLst>
      <p:ext uri="{BB962C8B-B14F-4D97-AF65-F5344CB8AC3E}">
        <p14:creationId xmlns:p14="http://schemas.microsoft.com/office/powerpoint/2010/main" val="1483398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parents believe they did not make the error when they completed the parent worksheet at the hospital, they may contact the hospital to submit the correction.  The hospital may submit the correction only if the parent worksheet contains the correct information.  Otherwise, it will be up to the parents to submit the correction.  </a:t>
            </a:r>
          </a:p>
        </p:txBody>
      </p:sp>
      <p:sp>
        <p:nvSpPr>
          <p:cNvPr id="4" name="Slide Number Placeholder 3"/>
          <p:cNvSpPr>
            <a:spLocks noGrp="1"/>
          </p:cNvSpPr>
          <p:nvPr>
            <p:ph type="sldNum" sz="quarter" idx="5"/>
          </p:nvPr>
        </p:nvSpPr>
        <p:spPr/>
        <p:txBody>
          <a:bodyPr/>
          <a:lstStyle/>
          <a:p>
            <a:fld id="{D3F28A1F-3E69-47E5-AE93-E7F2155A242D}" type="slidenum">
              <a:rPr lang="en-US" smtClean="0"/>
              <a:t>4</a:t>
            </a:fld>
            <a:endParaRPr lang="en-US" dirty="0"/>
          </a:p>
        </p:txBody>
      </p:sp>
    </p:spTree>
    <p:extLst>
      <p:ext uri="{BB962C8B-B14F-4D97-AF65-F5344CB8AC3E}">
        <p14:creationId xmlns:p14="http://schemas.microsoft.com/office/powerpoint/2010/main" val="2988774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50189"/>
          </a:xfrm>
        </p:spPr>
        <p:txBody>
          <a:bodyPr/>
          <a:lstStyle/>
          <a:p>
            <a:endParaRPr lang="en-US" dirty="0"/>
          </a:p>
        </p:txBody>
      </p:sp>
      <p:sp>
        <p:nvSpPr>
          <p:cNvPr id="4" name="Slide Number Placeholder 3"/>
          <p:cNvSpPr>
            <a:spLocks noGrp="1"/>
          </p:cNvSpPr>
          <p:nvPr>
            <p:ph type="sldNum" sz="quarter" idx="5"/>
          </p:nvPr>
        </p:nvSpPr>
        <p:spPr/>
        <p:txBody>
          <a:bodyPr/>
          <a:lstStyle/>
          <a:p>
            <a:fld id="{D3F28A1F-3E69-47E5-AE93-E7F2155A242D}" type="slidenum">
              <a:rPr lang="en-US" smtClean="0"/>
              <a:t>5</a:t>
            </a:fld>
            <a:endParaRPr lang="en-US" dirty="0"/>
          </a:p>
        </p:txBody>
      </p:sp>
    </p:spTree>
    <p:extLst>
      <p:ext uri="{BB962C8B-B14F-4D97-AF65-F5344CB8AC3E}">
        <p14:creationId xmlns:p14="http://schemas.microsoft.com/office/powerpoint/2010/main" val="1577446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each type of correction.</a:t>
            </a:r>
          </a:p>
        </p:txBody>
      </p:sp>
      <p:sp>
        <p:nvSpPr>
          <p:cNvPr id="4" name="Slide Number Placeholder 3"/>
          <p:cNvSpPr>
            <a:spLocks noGrp="1"/>
          </p:cNvSpPr>
          <p:nvPr>
            <p:ph type="sldNum" sz="quarter" idx="5"/>
          </p:nvPr>
        </p:nvSpPr>
        <p:spPr/>
        <p:txBody>
          <a:bodyPr/>
          <a:lstStyle/>
          <a:p>
            <a:fld id="{D3F28A1F-3E69-47E5-AE93-E7F2155A242D}" type="slidenum">
              <a:rPr lang="en-US" smtClean="0"/>
              <a:t>6</a:t>
            </a:fld>
            <a:endParaRPr lang="en-US" dirty="0"/>
          </a:p>
        </p:txBody>
      </p:sp>
    </p:spTree>
    <p:extLst>
      <p:ext uri="{BB962C8B-B14F-4D97-AF65-F5344CB8AC3E}">
        <p14:creationId xmlns:p14="http://schemas.microsoft.com/office/powerpoint/2010/main" val="1084825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F28A1F-3E69-47E5-AE93-E7F2155A242D}" type="slidenum">
              <a:rPr lang="en-US" smtClean="0"/>
              <a:t>7</a:t>
            </a:fld>
            <a:endParaRPr lang="en-US" dirty="0"/>
          </a:p>
        </p:txBody>
      </p:sp>
    </p:spTree>
    <p:extLst>
      <p:ext uri="{BB962C8B-B14F-4D97-AF65-F5344CB8AC3E}">
        <p14:creationId xmlns:p14="http://schemas.microsoft.com/office/powerpoint/2010/main" val="1524840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3992775"/>
          </a:xfrm>
        </p:spPr>
        <p:txBody>
          <a:bodyPr/>
          <a:lstStyle/>
          <a:p>
            <a:pPr marL="80010" marR="137160" algn="just">
              <a:spcBef>
                <a:spcPts val="0"/>
              </a:spcBef>
              <a:spcAft>
                <a:spcPts val="0"/>
              </a:spcAft>
            </a:pPr>
            <a:r>
              <a:rPr lang="en-US" sz="1800" b="1" u="sng" dirty="0">
                <a:effectLst/>
                <a:latin typeface="Times New Roman" panose="02020603050405020304" pitchFamily="18" charset="0"/>
                <a:ea typeface="Times" panose="02020603050405020304" pitchFamily="18" charset="0"/>
                <a:cs typeface="Times New Roman" panose="02020603050405020304" pitchFamily="18" charset="0"/>
              </a:rPr>
              <a:t>Please Note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80010" marR="137160" algn="just">
              <a:spcBef>
                <a:spcPts val="0"/>
              </a:spcBef>
              <a:spcAft>
                <a:spcPts val="0"/>
              </a:spcAft>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When using documentation to correct a vital record, the document(s) used MUST be original true attest copies or notarized copies and show the name of the person whose record is being corrected (as it should appear on the record) and the date of the event.</a:t>
            </a:r>
          </a:p>
          <a:p>
            <a:pPr marL="80010" marR="137160" algn="just">
              <a:spcBef>
                <a:spcPts val="0"/>
              </a:spcBef>
              <a:spcAft>
                <a:spcPts val="0"/>
              </a:spcAft>
            </a:pPr>
            <a:endParaRPr lang="en-US" sz="1800" dirty="0">
              <a:latin typeface="Times New Roman" panose="02020603050405020304" pitchFamily="18" charset="0"/>
              <a:ea typeface="Times" panose="02020603050405020304" pitchFamily="18" charset="0"/>
              <a:cs typeface="Times New Roman" panose="02020603050405020304" pitchFamily="18" charset="0"/>
            </a:endParaRPr>
          </a:p>
          <a:p>
            <a:pPr marL="80010" marR="137160" algn="just">
              <a:spcBef>
                <a:spcPts val="0"/>
              </a:spcBef>
              <a:spcAft>
                <a:spcPts val="0"/>
              </a:spcAft>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Original records submitted at the time of application will be returned to the applicants and notated on the bottom of the correction form.  The cost for an correction after 90 days is $60.00 and includes a copy of the corrected record.  </a:t>
            </a:r>
          </a:p>
          <a:p>
            <a:pPr marL="80010" marR="137160" algn="just">
              <a:spcBef>
                <a:spcPts val="0"/>
              </a:spcBef>
              <a:spcAft>
                <a:spcPts val="0"/>
              </a:spcAft>
            </a:pPr>
            <a:r>
              <a:rPr lang="en-US" sz="1800" dirty="0">
                <a:latin typeface="Times New Roman" panose="02020603050405020304" pitchFamily="18" charset="0"/>
                <a:ea typeface="Times" panose="02020603050405020304" pitchFamily="18" charset="0"/>
                <a:cs typeface="Times New Roman" panose="02020603050405020304" pitchFamily="18" charset="0"/>
              </a:rPr>
              <a:t>The normal processing time of a correction for vital records is 4-6 weeks.  </a:t>
            </a:r>
            <a:endParaRPr lang="en-US" sz="1800" dirty="0">
              <a:effectLst/>
              <a:latin typeface="Times New Roman" panose="02020603050405020304" pitchFamily="18" charset="0"/>
              <a:ea typeface="Times" panose="02020603050405020304" pitchFamily="18" charset="0"/>
              <a:cs typeface="Times New Roman" panose="02020603050405020304" pitchFamily="18" charset="0"/>
            </a:endParaRPr>
          </a:p>
          <a:p>
            <a:pPr marL="80010" marR="137160" algn="just">
              <a:spcBef>
                <a:spcPts val="0"/>
              </a:spcBef>
              <a:spcAft>
                <a:spcPts val="0"/>
              </a:spcAft>
            </a:pP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80010" marR="137160" algn="just">
              <a:spcBef>
                <a:spcPts val="0"/>
              </a:spcBef>
              <a:spcAft>
                <a:spcPts val="0"/>
              </a:spcAft>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3F28A1F-3E69-47E5-AE93-E7F2155A242D}" type="slidenum">
              <a:rPr lang="en-US" smtClean="0"/>
              <a:t>8</a:t>
            </a:fld>
            <a:endParaRPr lang="en-US" dirty="0"/>
          </a:p>
        </p:txBody>
      </p:sp>
    </p:spTree>
    <p:extLst>
      <p:ext uri="{BB962C8B-B14F-4D97-AF65-F5344CB8AC3E}">
        <p14:creationId xmlns:p14="http://schemas.microsoft.com/office/powerpoint/2010/main" val="834163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red arrow shows when an correction or amendment has been done in the DAVE system.   It is always recommended to search the record to ensure the correction has been done prior to issuing the record.  </a:t>
            </a:r>
          </a:p>
          <a:p>
            <a:endParaRPr lang="en-US" dirty="0"/>
          </a:p>
          <a:p>
            <a:r>
              <a:rPr lang="en-US" dirty="0"/>
              <a:t>As a reminder, all amendments, corrections and completions to vital records must be submitted and corrected or completed by DRVS.  </a:t>
            </a:r>
          </a:p>
          <a:p>
            <a:endParaRPr lang="en-US" dirty="0"/>
          </a:p>
          <a:p>
            <a:r>
              <a:rPr lang="en-US" dirty="0"/>
              <a:t>Corrections, completions and amendments made to vital records after 90 days must be marked amended and provide the documentation used to correct them and the date the amendment/correction was done.  </a:t>
            </a:r>
          </a:p>
          <a:p>
            <a:endParaRPr lang="en-US" dirty="0"/>
          </a:p>
          <a:p>
            <a:r>
              <a:rPr lang="en-US" dirty="0"/>
              <a:t>Electronic records will contain the correction information in the marginal note of the record and paper corrections will contain the cross out of the incorrect information followed by the correct information typed above or to the side of the wrong information.  </a:t>
            </a:r>
          </a:p>
        </p:txBody>
      </p:sp>
      <p:sp>
        <p:nvSpPr>
          <p:cNvPr id="4" name="Slide Number Placeholder 3"/>
          <p:cNvSpPr>
            <a:spLocks noGrp="1"/>
          </p:cNvSpPr>
          <p:nvPr>
            <p:ph type="sldNum" sz="quarter" idx="5"/>
          </p:nvPr>
        </p:nvSpPr>
        <p:spPr/>
        <p:txBody>
          <a:bodyPr/>
          <a:lstStyle/>
          <a:p>
            <a:fld id="{D3F28A1F-3E69-47E5-AE93-E7F2155A242D}" type="slidenum">
              <a:rPr lang="en-US" smtClean="0"/>
              <a:t>9</a:t>
            </a:fld>
            <a:endParaRPr lang="en-US" dirty="0"/>
          </a:p>
        </p:txBody>
      </p:sp>
    </p:spTree>
    <p:extLst>
      <p:ext uri="{BB962C8B-B14F-4D97-AF65-F5344CB8AC3E}">
        <p14:creationId xmlns:p14="http://schemas.microsoft.com/office/powerpoint/2010/main" val="723698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2653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B651-5612-4E6A-9B35-A555D082E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64634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F88-2A37-410D-A685-E455AF3D0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9214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623-2255-4BBA-9577-B3A3FD2AE8E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10553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2767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1E51-BE82-4B1B-9CB6-89C26464D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9853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339438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6"/>
            <a:ext cx="6273800" cy="833663"/>
          </a:xfrm>
          <a:solidFill>
            <a:schemeClr val="accent2">
              <a:lumMod val="50000"/>
            </a:schemeClr>
          </a:solidFill>
        </p:spPr>
        <p:txBody>
          <a:bodyPr tIns="108000" bIns="108000">
            <a:spAutoFit/>
          </a:bodyPr>
          <a:lstStyle>
            <a:lvl1pPr>
              <a:lnSpc>
                <a:spcPct val="100000"/>
              </a:lnSpc>
              <a:defRPr sz="400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7"/>
            <a:ext cx="6273800" cy="833663"/>
          </a:xfrm>
          <a:solidFill>
            <a:schemeClr val="accent2">
              <a:lumMod val="50000"/>
            </a:schemeClr>
          </a:solidFill>
        </p:spPr>
        <p:txBody>
          <a:bodyPr vert="horz" lIns="91440" tIns="108000" rIns="91440" bIns="108000" rtlCol="0" anchor="ctr">
            <a:spAutoFit/>
          </a:bodyPr>
          <a:lstStyle>
            <a:lvl1pPr>
              <a:defRPr lang="en-US" sz="400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79790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16049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449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5" name="Content Placeholder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91A21B9-BA54-413B-940E-027C32E4D429}"/>
              </a:ext>
            </a:extLst>
          </p:cNvPr>
          <p:cNvSpPr>
            <a:spLocks noGrp="1"/>
          </p:cNvSpPr>
          <p:nvPr>
            <p:ph type="title"/>
          </p:nvPr>
        </p:nvSpPr>
        <p:spPr>
          <a:xfrm>
            <a:off x="838200" y="611076"/>
            <a:ext cx="3440502" cy="2064769"/>
          </a:xfrm>
          <a:solidFill>
            <a:schemeClr val="accent2">
              <a:lumMod val="50000"/>
            </a:schemeClr>
          </a:solidFill>
        </p:spPr>
        <p:txBody>
          <a:bodyPr wrap="square" tIns="108000" bIns="108000" anchor="t">
            <a:spAutoFit/>
          </a:bodyPr>
          <a:lstStyle>
            <a:lvl1pPr>
              <a:lnSpc>
                <a:spcPct val="100000"/>
              </a:lnSpc>
              <a:defRPr sz="4000"/>
            </a:lvl1pPr>
          </a:lstStyle>
          <a:p>
            <a:r>
              <a:rPr lang="en-US"/>
              <a:t>Click to edit Master title style</a:t>
            </a:r>
            <a:endParaRPr lang="en-US" dirty="0"/>
          </a:p>
        </p:txBody>
      </p:sp>
    </p:spTree>
    <p:extLst>
      <p:ext uri="{BB962C8B-B14F-4D97-AF65-F5344CB8AC3E}">
        <p14:creationId xmlns:p14="http://schemas.microsoft.com/office/powerpoint/2010/main" val="361005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BDA7-8BE9-42D5-ACF1-0F51423A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66598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Title Placeholder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r>
              <a:rPr lang="en-US" dirty="0"/>
              <a:t>PAGE </a:t>
            </a:r>
            <a:fld id="{4A9B5881-4007-4345-955A-79C2656F0C49}" type="slidenum">
              <a:rPr lang="en-US" smtClean="0"/>
              <a:pPr/>
              <a:t>‹#›</a:t>
            </a:fld>
            <a:endParaRPr lang="en-US" dirty="0"/>
          </a:p>
        </p:txBody>
      </p:sp>
      <p:sp>
        <p:nvSpPr>
          <p:cNvPr id="7" name="Rectangle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image" Target="../media/image3.png"/><Relationship Id="rId4" Type="http://schemas.openxmlformats.org/officeDocument/2006/relationships/hyperlink" Target="https://www.familysearch.org/wiki/en/Georgia_Vital_Record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5.emf"/><Relationship Id="rId5" Type="http://schemas.openxmlformats.org/officeDocument/2006/relationships/oleObject" Target="../embeddings/oleObject2.bin"/><Relationship Id="rId4" Type="http://schemas.openxmlformats.org/officeDocument/2006/relationships/hyperlink" Target="https://www.pexels.com/photo/the-court-298307/"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legislature.maine.gov/statutes/19-A/title19-Ach61sec0.html" TargetMode="Externa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8.emf"/><Relationship Id="rId5" Type="http://schemas.openxmlformats.org/officeDocument/2006/relationships/oleObject" Target="../embeddings/oleObject3.bin"/><Relationship Id="rId4" Type="http://schemas.openxmlformats.org/officeDocument/2006/relationships/hyperlink" Target="https://www.thebluediamondgallery.com/tablet/a/adoption.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oleObject" Target="../embeddings/oleObject4.bin"/><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pixabay.com/en/question-board-chalk-school-1262378/" TargetMode="External"/><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legislature.maine.gov/statutes/19-A/title19-Ach61sec0.html"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hyperlink" Target="https://www.maine.gov/sos/cec/rules/10/chaps10.htm#146" TargetMode="External"/><Relationship Id="rId5" Type="http://schemas.openxmlformats.org/officeDocument/2006/relationships/hyperlink" Target="https://legislature.maine.gov/statutes/22/title22sec2705.html" TargetMode="External"/><Relationship Id="rId4" Type="http://schemas.openxmlformats.org/officeDocument/2006/relationships/hyperlink" Target="https://www.rawpixel.com/image/477942/legal-advic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s://www.mynextmove.org/vets/profile/summary/43-9061.00?print=1" TargetMode="Externa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pixabay.com/en/new-icon-new-icon-sign-1497910/"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nvPr>
        </p:nvSpPr>
        <p:spPr>
          <a:xfrm>
            <a:off x="7873611" y="713064"/>
            <a:ext cx="3923999" cy="3399937"/>
          </a:xfrm>
        </p:spPr>
        <p:txBody>
          <a:bodyPr/>
          <a:lstStyle/>
          <a:p>
            <a:r>
              <a:rPr lang="en-US" sz="5400" dirty="0">
                <a:latin typeface="Times New Roman" panose="02020603050405020304" pitchFamily="18" charset="0"/>
                <a:cs typeface="Times New Roman" panose="02020603050405020304" pitchFamily="18" charset="0"/>
              </a:rPr>
              <a:t>Corrections, Completions, &amp; Amendments to Vital Records</a:t>
            </a:r>
          </a:p>
        </p:txBody>
      </p:sp>
      <p:sp>
        <p:nvSpPr>
          <p:cNvPr id="6" name="Text Placeholder 5">
            <a:extLst>
              <a:ext uri="{FF2B5EF4-FFF2-40B4-BE49-F238E27FC236}">
                <a16:creationId xmlns:a16="http://schemas.microsoft.com/office/drawing/2014/main" id="{1397C2DB-90F2-4971-AC44-7CDDF5A3B552}"/>
              </a:ext>
            </a:extLst>
          </p:cNvPr>
          <p:cNvSpPr>
            <a:spLocks noGrp="1"/>
          </p:cNvSpPr>
          <p:nvPr>
            <p:ph type="body" sz="half" idx="2"/>
          </p:nvPr>
        </p:nvSpPr>
        <p:spPr/>
        <p:txBody>
          <a:bodyPr/>
          <a:lstStyle/>
          <a:p>
            <a:r>
              <a:rPr lang="en-US" dirty="0"/>
              <a:t> </a:t>
            </a:r>
          </a:p>
        </p:txBody>
      </p:sp>
      <p:pic>
        <p:nvPicPr>
          <p:cNvPr id="29" name="Picture Placeholder 28">
            <a:extLst>
              <a:ext uri="{FF2B5EF4-FFF2-40B4-BE49-F238E27FC236}">
                <a16:creationId xmlns:a16="http://schemas.microsoft.com/office/drawing/2014/main" id="{AE2FE2E9-1D1E-404B-A659-DD19B5D66B5B}"/>
              </a:ext>
            </a:extLst>
          </p:cNvPr>
          <p:cNvPicPr>
            <a:picLocks noGrp="1" noChangeAspect="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1" y="539415"/>
            <a:ext cx="7512001" cy="5649024"/>
          </a:xfrm>
        </p:spPr>
      </p:pic>
      <p:pic>
        <p:nvPicPr>
          <p:cNvPr id="13314" name="Picture 2">
            <a:extLst>
              <a:ext uri="{FF2B5EF4-FFF2-40B4-BE49-F238E27FC236}">
                <a16:creationId xmlns:a16="http://schemas.microsoft.com/office/drawing/2014/main" id="{FA863227-566C-4ADC-BC1D-9971B56B72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6545" y="4611901"/>
            <a:ext cx="758214" cy="88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8E68072-587E-4C6C-A028-858C8D585475}"/>
              </a:ext>
            </a:extLst>
          </p:cNvPr>
          <p:cNvSpPr/>
          <p:nvPr/>
        </p:nvSpPr>
        <p:spPr>
          <a:xfrm>
            <a:off x="8784759" y="4611901"/>
            <a:ext cx="3268696" cy="16434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Times New Roman" panose="02020603050405020304" pitchFamily="18" charset="0"/>
                <a:cs typeface="Times New Roman" panose="02020603050405020304" pitchFamily="18" charset="0"/>
              </a:rPr>
              <a:t>Theresa Roberts, Deputy State Registrar</a:t>
            </a:r>
          </a:p>
          <a:p>
            <a:pPr algn="ctr"/>
            <a:r>
              <a:rPr lang="en-US" sz="1200" dirty="0">
                <a:latin typeface="Times New Roman" panose="02020603050405020304" pitchFamily="18" charset="0"/>
                <a:cs typeface="Times New Roman" panose="02020603050405020304" pitchFamily="18" charset="0"/>
              </a:rPr>
              <a:t>Joseph Terry, Vital Records Representative</a:t>
            </a:r>
          </a:p>
        </p:txBody>
      </p:sp>
      <p:sp>
        <p:nvSpPr>
          <p:cNvPr id="3" name="TextBox 2">
            <a:extLst>
              <a:ext uri="{FF2B5EF4-FFF2-40B4-BE49-F238E27FC236}">
                <a16:creationId xmlns:a16="http://schemas.microsoft.com/office/drawing/2014/main" id="{4B0F5EF1-D8D2-4CA6-95B2-CE10BC398B55}"/>
              </a:ext>
            </a:extLst>
          </p:cNvPr>
          <p:cNvSpPr txBox="1"/>
          <p:nvPr/>
        </p:nvSpPr>
        <p:spPr>
          <a:xfrm>
            <a:off x="-1" y="6188439"/>
            <a:ext cx="7512001" cy="230832"/>
          </a:xfrm>
          <a:prstGeom prst="rect">
            <a:avLst/>
          </a:prstGeom>
          <a:noFill/>
        </p:spPr>
        <p:txBody>
          <a:bodyPr wrap="square" rtlCol="0">
            <a:spAutoFit/>
          </a:bodyPr>
          <a:lstStyle/>
          <a:p>
            <a:r>
              <a:rPr lang="en-US" sz="900">
                <a:hlinkClick r:id="rId4" tooltip="https://www.familysearch.org/wiki/en/Georgia_Vital_Records"/>
              </a:rPr>
              <a:t>This Photo</a:t>
            </a:r>
            <a:r>
              <a:rPr lang="en-US" sz="900"/>
              <a:t> by Unknown Author is licensed under </a:t>
            </a:r>
            <a:r>
              <a:rPr lang="en-US" sz="900">
                <a:hlinkClick r:id="rId6" tooltip="https://creativecommons.org/licenses/by-sa/3.0/"/>
              </a:rPr>
              <a:t>CC BY-SA</a:t>
            </a:r>
            <a:endParaRPr lang="en-US" sz="900"/>
          </a:p>
        </p:txBody>
      </p:sp>
    </p:spTree>
    <p:extLst>
      <p:ext uri="{BB962C8B-B14F-4D97-AF65-F5344CB8AC3E}">
        <p14:creationId xmlns:p14="http://schemas.microsoft.com/office/powerpoint/2010/main" val="113625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building, outdoor, colonnade, stone&#10;&#10;Description automatically generated">
            <a:extLst>
              <a:ext uri="{FF2B5EF4-FFF2-40B4-BE49-F238E27FC236}">
                <a16:creationId xmlns:a16="http://schemas.microsoft.com/office/drawing/2014/main" id="{BF5DCC39-597A-41AB-978B-EB15296BCBA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4524" r="16305"/>
          <a:stretch/>
        </p:blipFill>
        <p:spPr>
          <a:xfrm>
            <a:off x="4117521" y="10"/>
            <a:ext cx="8074479" cy="6857990"/>
          </a:xfrm>
          <a:prstGeom prst="rect">
            <a:avLst/>
          </a:prstGeom>
        </p:spPr>
      </p:pic>
      <p:sp>
        <p:nvSpPr>
          <p:cNvPr id="19" name="Freeform: Shape 12">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4">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012A876-211F-4C34-972E-AD9BF7C2C68D}"/>
              </a:ext>
            </a:extLst>
          </p:cNvPr>
          <p:cNvSpPr>
            <a:spLocks noGrp="1"/>
          </p:cNvSpPr>
          <p:nvPr>
            <p:ph type="title"/>
          </p:nvPr>
        </p:nvSpPr>
        <p:spPr>
          <a:xfrm>
            <a:off x="804672" y="365125"/>
            <a:ext cx="5266155" cy="1209675"/>
          </a:xfrm>
        </p:spPr>
        <p:txBody>
          <a:bodyPr>
            <a:normAutofit fontScale="90000"/>
          </a:bodyPr>
          <a:lstStyle/>
          <a:p>
            <a:pPr algn="ctr"/>
            <a:br>
              <a:rPr lang="en-US" dirty="0"/>
            </a:br>
            <a:r>
              <a:rPr lang="en-US" dirty="0"/>
              <a:t>Legal Name Changes</a:t>
            </a:r>
            <a:br>
              <a:rPr lang="en-US" dirty="0"/>
            </a:br>
            <a:endParaRPr lang="en-US" dirty="0"/>
          </a:p>
        </p:txBody>
      </p:sp>
      <p:sp>
        <p:nvSpPr>
          <p:cNvPr id="10" name="Content Placeholder 9">
            <a:extLst>
              <a:ext uri="{FF2B5EF4-FFF2-40B4-BE49-F238E27FC236}">
                <a16:creationId xmlns:a16="http://schemas.microsoft.com/office/drawing/2014/main" id="{36D16910-0BFF-EA35-8308-9491BCCD4299}"/>
              </a:ext>
            </a:extLst>
          </p:cNvPr>
          <p:cNvSpPr>
            <a:spLocks noGrp="1"/>
          </p:cNvSpPr>
          <p:nvPr>
            <p:ph idx="1"/>
          </p:nvPr>
        </p:nvSpPr>
        <p:spPr>
          <a:xfrm>
            <a:off x="804672" y="2022601"/>
            <a:ext cx="3941499" cy="4154361"/>
          </a:xfrm>
        </p:spPr>
        <p:txBody>
          <a:bodyPr>
            <a:normAutofit/>
          </a:bodyPr>
          <a:lstStyle/>
          <a:p>
            <a:pPr algn="just"/>
            <a:r>
              <a:rPr lang="en-US" dirty="0">
                <a:solidFill>
                  <a:schemeClr val="tx1"/>
                </a:solidFill>
              </a:rPr>
              <a:t>Any changes to a last name (unless a spelling variation) or obtaining a new name all together must be done through a court of competent jurisdiction of the person listed on the vital record.  </a:t>
            </a:r>
          </a:p>
          <a:p>
            <a:r>
              <a:rPr lang="en-US" dirty="0">
                <a:solidFill>
                  <a:schemeClr val="tx1"/>
                </a:solidFill>
              </a:rPr>
              <a:t>The court order that provides the old and new name, the VS-14 form signed and completed by a court or the divorce judgement/decree that states the new name after divorce, must be presented directly to DRVS.</a:t>
            </a:r>
          </a:p>
        </p:txBody>
      </p:sp>
      <p:graphicFrame>
        <p:nvGraphicFramePr>
          <p:cNvPr id="7" name="Object 6">
            <a:extLst>
              <a:ext uri="{FF2B5EF4-FFF2-40B4-BE49-F238E27FC236}">
                <a16:creationId xmlns:a16="http://schemas.microsoft.com/office/drawing/2014/main" id="{B1A822BD-183D-40EE-BCD7-3DFCAA5F1B6B}"/>
              </a:ext>
            </a:extLst>
          </p:cNvPr>
          <p:cNvGraphicFramePr>
            <a:graphicFrameLocks noChangeAspect="1"/>
          </p:cNvGraphicFramePr>
          <p:nvPr>
            <p:extLst>
              <p:ext uri="{D42A27DB-BD31-4B8C-83A1-F6EECF244321}">
                <p14:modId xmlns:p14="http://schemas.microsoft.com/office/powerpoint/2010/main" val="2448613296"/>
              </p:ext>
            </p:extLst>
          </p:nvPr>
        </p:nvGraphicFramePr>
        <p:xfrm>
          <a:off x="6593699" y="1377179"/>
          <a:ext cx="3892550" cy="5035550"/>
        </p:xfrm>
        <a:graphic>
          <a:graphicData uri="http://schemas.openxmlformats.org/presentationml/2006/ole">
            <mc:AlternateContent xmlns:mc="http://schemas.openxmlformats.org/markup-compatibility/2006">
              <mc:Choice xmlns:v="urn:schemas-microsoft-com:vml" Requires="v">
                <p:oleObj name="Acrobat Document" r:id="rId5" imgW="5840640" imgH="7550280" progId="Acrobat.Document.DC">
                  <p:embed/>
                </p:oleObj>
              </mc:Choice>
              <mc:Fallback>
                <p:oleObj name="Acrobat Document" r:id="rId5" imgW="5840640" imgH="7550280" progId="Acrobat.Document.DC">
                  <p:embed/>
                  <p:pic>
                    <p:nvPicPr>
                      <p:cNvPr id="7" name="Object 6">
                        <a:extLst>
                          <a:ext uri="{FF2B5EF4-FFF2-40B4-BE49-F238E27FC236}">
                            <a16:creationId xmlns:a16="http://schemas.microsoft.com/office/drawing/2014/main" id="{B1A822BD-183D-40EE-BCD7-3DFCAA5F1B6B}"/>
                          </a:ext>
                        </a:extLst>
                      </p:cNvPr>
                      <p:cNvPicPr/>
                      <p:nvPr/>
                    </p:nvPicPr>
                    <p:blipFill>
                      <a:blip r:embed="rId6"/>
                      <a:stretch>
                        <a:fillRect/>
                      </a:stretch>
                    </p:blipFill>
                    <p:spPr>
                      <a:xfrm>
                        <a:off x="6593699" y="1377179"/>
                        <a:ext cx="3892550" cy="5035550"/>
                      </a:xfrm>
                      <a:prstGeom prst="rect">
                        <a:avLst/>
                      </a:prstGeom>
                    </p:spPr>
                  </p:pic>
                </p:oleObj>
              </mc:Fallback>
            </mc:AlternateContent>
          </a:graphicData>
        </a:graphic>
      </p:graphicFrame>
    </p:spTree>
    <p:extLst>
      <p:ext uri="{BB962C8B-B14F-4D97-AF65-F5344CB8AC3E}">
        <p14:creationId xmlns:p14="http://schemas.microsoft.com/office/powerpoint/2010/main" val="79010341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B77DB-E647-4227-8ECC-66D1D9DEB0DE}"/>
              </a:ext>
            </a:extLst>
          </p:cNvPr>
          <p:cNvSpPr>
            <a:spLocks noGrp="1"/>
          </p:cNvSpPr>
          <p:nvPr>
            <p:ph type="title"/>
          </p:nvPr>
        </p:nvSpPr>
        <p:spPr>
          <a:xfrm>
            <a:off x="6634134" y="1396289"/>
            <a:ext cx="5006336" cy="1325563"/>
          </a:xfrm>
        </p:spPr>
        <p:txBody>
          <a:bodyPr vert="horz" lIns="91440" tIns="45720" rIns="91440" bIns="45720" rtlCol="0" anchor="ctr">
            <a:normAutofit/>
          </a:bodyPr>
          <a:lstStyle/>
          <a:p>
            <a:r>
              <a:rPr lang="en-US" sz="2100" b="0" i="0">
                <a:solidFill>
                  <a:schemeClr val="tx1"/>
                </a:solidFill>
                <a:effectLst/>
              </a:rPr>
              <a:t>MAINE PARENTAGE ACT</a:t>
            </a:r>
            <a:br>
              <a:rPr lang="en-US" sz="2100" b="0" i="0">
                <a:solidFill>
                  <a:schemeClr val="tx1"/>
                </a:solidFill>
                <a:effectLst/>
              </a:rPr>
            </a:br>
            <a:r>
              <a:rPr lang="en-US" sz="2100" b="0" i="0">
                <a:solidFill>
                  <a:schemeClr val="tx1"/>
                </a:solidFill>
                <a:effectLst/>
                <a:hlinkClick r:id="rId2"/>
              </a:rPr>
              <a:t>https://legislature.maine.gov/statutes/19-A/title19-Ach61sec0.html</a:t>
            </a:r>
            <a:r>
              <a:rPr lang="en-US" sz="2100" b="0" i="0">
                <a:solidFill>
                  <a:schemeClr val="tx1"/>
                </a:solidFill>
                <a:effectLst/>
              </a:rPr>
              <a:t> </a:t>
            </a:r>
            <a:endParaRPr lang="en-US" sz="2100">
              <a:solidFill>
                <a:schemeClr val="tx1"/>
              </a:solidFill>
            </a:endParaRPr>
          </a:p>
        </p:txBody>
      </p:sp>
      <p:sp>
        <p:nvSpPr>
          <p:cNvPr id="12" name="Freeform: Shape 11">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Baby lying on a bed">
            <a:extLst>
              <a:ext uri="{FF2B5EF4-FFF2-40B4-BE49-F238E27FC236}">
                <a16:creationId xmlns:a16="http://schemas.microsoft.com/office/drawing/2014/main" id="{D2333483-561F-4152-AAA8-43327B6D4127}"/>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3683" r="17682"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Content Placeholder 3">
            <a:extLst>
              <a:ext uri="{FF2B5EF4-FFF2-40B4-BE49-F238E27FC236}">
                <a16:creationId xmlns:a16="http://schemas.microsoft.com/office/drawing/2014/main" id="{26C4B3EA-3E5C-4534-B621-74E6A1269655}"/>
              </a:ext>
            </a:extLst>
          </p:cNvPr>
          <p:cNvSpPr>
            <a:spLocks noGrp="1"/>
          </p:cNvSpPr>
          <p:nvPr>
            <p:ph sz="half" idx="2"/>
          </p:nvPr>
        </p:nvSpPr>
        <p:spPr>
          <a:xfrm>
            <a:off x="6638578" y="2871982"/>
            <a:ext cx="5004073" cy="3181684"/>
          </a:xfrm>
        </p:spPr>
        <p:txBody>
          <a:bodyPr vert="horz" lIns="91440" tIns="45720" rIns="91440" bIns="45720" rtlCol="0" anchor="t">
            <a:normAutofit lnSpcReduction="10000"/>
          </a:bodyPr>
          <a:lstStyle/>
          <a:p>
            <a:pPr>
              <a:buFont typeface="Arial" panose="020B0604020202020204" pitchFamily="34" charset="0"/>
              <a:buChar char="•"/>
            </a:pPr>
            <a:r>
              <a:rPr lang="en-US" sz="1500" dirty="0">
                <a:solidFill>
                  <a:schemeClr val="tx1"/>
                </a:solidFill>
              </a:rPr>
              <a:t>1.  Birth.  </a:t>
            </a:r>
          </a:p>
          <a:p>
            <a:pPr>
              <a:buFont typeface="Arial" panose="020B0604020202020204" pitchFamily="34" charset="0"/>
              <a:buChar char="•"/>
            </a:pPr>
            <a:r>
              <a:rPr lang="en-US" sz="1500" dirty="0">
                <a:solidFill>
                  <a:schemeClr val="tx1"/>
                </a:solidFill>
              </a:rPr>
              <a:t>2.  Court Ordered Adjudication.  </a:t>
            </a:r>
          </a:p>
          <a:p>
            <a:pPr>
              <a:buFont typeface="Arial" panose="020B0604020202020204" pitchFamily="34" charset="0"/>
              <a:buChar char="•"/>
            </a:pPr>
            <a:r>
              <a:rPr lang="en-US" sz="1500" dirty="0">
                <a:solidFill>
                  <a:schemeClr val="tx1"/>
                </a:solidFill>
              </a:rPr>
              <a:t>2.  Adoption.  </a:t>
            </a:r>
          </a:p>
          <a:p>
            <a:pPr>
              <a:buFont typeface="Arial" panose="020B0604020202020204" pitchFamily="34" charset="0"/>
              <a:buChar char="•"/>
            </a:pPr>
            <a:r>
              <a:rPr lang="en-US" sz="1500" dirty="0">
                <a:solidFill>
                  <a:schemeClr val="tx1"/>
                </a:solidFill>
              </a:rPr>
              <a:t>3.  Acknowledgment.  </a:t>
            </a:r>
          </a:p>
          <a:p>
            <a:pPr>
              <a:buFont typeface="Arial" panose="020B0604020202020204" pitchFamily="34" charset="0"/>
              <a:buChar char="•"/>
            </a:pPr>
            <a:r>
              <a:rPr lang="en-US" sz="1500" dirty="0">
                <a:solidFill>
                  <a:schemeClr val="tx1"/>
                </a:solidFill>
              </a:rPr>
              <a:t>4.  Presumption.  </a:t>
            </a:r>
          </a:p>
          <a:p>
            <a:pPr>
              <a:buFont typeface="Arial" panose="020B0604020202020204" pitchFamily="34" charset="0"/>
              <a:buChar char="•"/>
            </a:pPr>
            <a:r>
              <a:rPr lang="en-US" sz="1500" dirty="0">
                <a:solidFill>
                  <a:schemeClr val="tx1"/>
                </a:solidFill>
              </a:rPr>
              <a:t>5.  De facto parentage.  </a:t>
            </a:r>
          </a:p>
          <a:p>
            <a:pPr>
              <a:buFont typeface="Arial" panose="020B0604020202020204" pitchFamily="34" charset="0"/>
              <a:buChar char="•"/>
            </a:pPr>
            <a:r>
              <a:rPr lang="en-US" sz="1500" dirty="0">
                <a:solidFill>
                  <a:schemeClr val="tx1"/>
                </a:solidFill>
              </a:rPr>
              <a:t>6.  Genetic parentage.  </a:t>
            </a:r>
          </a:p>
          <a:p>
            <a:pPr>
              <a:buFont typeface="Arial" panose="020B0604020202020204" pitchFamily="34" charset="0"/>
              <a:buChar char="•"/>
            </a:pPr>
            <a:r>
              <a:rPr lang="en-US" sz="1500" dirty="0">
                <a:solidFill>
                  <a:schemeClr val="tx1"/>
                </a:solidFill>
              </a:rPr>
              <a:t>7.  Assisted reproduction.  </a:t>
            </a:r>
          </a:p>
          <a:p>
            <a:pPr>
              <a:buFont typeface="Arial" panose="020B0604020202020204" pitchFamily="34" charset="0"/>
              <a:buChar char="•"/>
            </a:pPr>
            <a:r>
              <a:rPr lang="en-US" sz="1500" dirty="0">
                <a:solidFill>
                  <a:schemeClr val="tx1"/>
                </a:solidFill>
              </a:rPr>
              <a:t>8.  Gestational carrier agreement.</a:t>
            </a:r>
          </a:p>
          <a:p>
            <a:pPr>
              <a:buFont typeface="Arial" panose="020B0604020202020204" pitchFamily="34" charset="0"/>
              <a:buChar char="•"/>
            </a:pPr>
            <a:r>
              <a:rPr lang="en-US" sz="1500" dirty="0">
                <a:solidFill>
                  <a:schemeClr val="tx1"/>
                </a:solidFill>
              </a:rPr>
              <a:t>9.  Legitimation.  </a:t>
            </a:r>
          </a:p>
        </p:txBody>
      </p:sp>
    </p:spTree>
    <p:extLst>
      <p:ext uri="{BB962C8B-B14F-4D97-AF65-F5344CB8AC3E}">
        <p14:creationId xmlns:p14="http://schemas.microsoft.com/office/powerpoint/2010/main" val="264491500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FDFD4-8335-4672-951F-E1B7E84A9604}"/>
              </a:ext>
            </a:extLst>
          </p:cNvPr>
          <p:cNvSpPr>
            <a:spLocks noGrp="1"/>
          </p:cNvSpPr>
          <p:nvPr>
            <p:ph type="title"/>
          </p:nvPr>
        </p:nvSpPr>
        <p:spPr>
          <a:xfrm>
            <a:off x="838200" y="365126"/>
            <a:ext cx="10515600" cy="907688"/>
          </a:xfrm>
        </p:spPr>
        <p:txBody>
          <a:bodyPr>
            <a:normAutofit/>
          </a:bodyPr>
          <a:lstStyle/>
          <a:p>
            <a:pPr algn="ctr"/>
            <a:r>
              <a:rPr lang="en-US" dirty="0">
                <a:solidFill>
                  <a:schemeClr val="accent2">
                    <a:lumMod val="75000"/>
                  </a:schemeClr>
                </a:solidFill>
              </a:rPr>
              <a:t>Adoption</a:t>
            </a:r>
            <a:br>
              <a:rPr lang="en-US" dirty="0">
                <a:solidFill>
                  <a:schemeClr val="accent2">
                    <a:lumMod val="75000"/>
                  </a:schemeClr>
                </a:solidFill>
              </a:rPr>
            </a:br>
            <a:r>
              <a:rPr lang="en-US" sz="1200" dirty="0">
                <a:solidFill>
                  <a:schemeClr val="accent2">
                    <a:lumMod val="75000"/>
                  </a:schemeClr>
                </a:solidFill>
              </a:rPr>
              <a:t>BIRTH SECTION, PAGES 25-29</a:t>
            </a:r>
            <a:endParaRPr lang="en-US" sz="1300" dirty="0">
              <a:solidFill>
                <a:schemeClr val="accent2">
                  <a:lumMod val="75000"/>
                </a:schemeClr>
              </a:solidFill>
            </a:endParaRPr>
          </a:p>
        </p:txBody>
      </p:sp>
      <p:pic>
        <p:nvPicPr>
          <p:cNvPr id="7" name="Content Placeholder 6" descr="A picture containing text&#10;&#10;Description automatically generated">
            <a:extLst>
              <a:ext uri="{FF2B5EF4-FFF2-40B4-BE49-F238E27FC236}">
                <a16:creationId xmlns:a16="http://schemas.microsoft.com/office/drawing/2014/main" id="{FE160F58-ACB7-4B01-8D07-8896F55DDB62}"/>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99860" y="3069000"/>
            <a:ext cx="4526280" cy="3017520"/>
          </a:xfrm>
        </p:spPr>
      </p:pic>
      <p:sp>
        <p:nvSpPr>
          <p:cNvPr id="4" name="Content Placeholder 3">
            <a:extLst>
              <a:ext uri="{FF2B5EF4-FFF2-40B4-BE49-F238E27FC236}">
                <a16:creationId xmlns:a16="http://schemas.microsoft.com/office/drawing/2014/main" id="{CC52C66F-3FFC-4222-A2FC-8E8E426C94F1}"/>
              </a:ext>
            </a:extLst>
          </p:cNvPr>
          <p:cNvSpPr>
            <a:spLocks noGrp="1"/>
          </p:cNvSpPr>
          <p:nvPr>
            <p:ph sz="half" idx="2"/>
          </p:nvPr>
        </p:nvSpPr>
        <p:spPr>
          <a:xfrm>
            <a:off x="5762625" y="1272814"/>
            <a:ext cx="5591175" cy="4904149"/>
          </a:xfrm>
        </p:spPr>
        <p:txBody>
          <a:bodyPr/>
          <a:lstStyle/>
          <a:p>
            <a:r>
              <a:rPr lang="en-US" dirty="0"/>
              <a:t>The adoption of a child is handled through the courts.  Once DRVS receives the court order or (VS-9), the original record on file will be sealed and the record after adoption becomes the child’s legal birth certificate for the remaining of their life.  </a:t>
            </a:r>
          </a:p>
          <a:p>
            <a:endParaRPr lang="en-US" dirty="0"/>
          </a:p>
        </p:txBody>
      </p:sp>
      <p:graphicFrame>
        <p:nvGraphicFramePr>
          <p:cNvPr id="9" name="Object 8">
            <a:extLst>
              <a:ext uri="{FF2B5EF4-FFF2-40B4-BE49-F238E27FC236}">
                <a16:creationId xmlns:a16="http://schemas.microsoft.com/office/drawing/2014/main" id="{A36109C1-60C1-4615-ABB9-3B595B33A332}"/>
              </a:ext>
            </a:extLst>
          </p:cNvPr>
          <p:cNvGraphicFramePr>
            <a:graphicFrameLocks noChangeAspect="1"/>
          </p:cNvGraphicFramePr>
          <p:nvPr>
            <p:extLst>
              <p:ext uri="{D42A27DB-BD31-4B8C-83A1-F6EECF244321}">
                <p14:modId xmlns:p14="http://schemas.microsoft.com/office/powerpoint/2010/main" val="2054988216"/>
              </p:ext>
            </p:extLst>
          </p:nvPr>
        </p:nvGraphicFramePr>
        <p:xfrm>
          <a:off x="1352460" y="1457325"/>
          <a:ext cx="3892550" cy="5035550"/>
        </p:xfrm>
        <a:graphic>
          <a:graphicData uri="http://schemas.openxmlformats.org/presentationml/2006/ole">
            <mc:AlternateContent xmlns:mc="http://schemas.openxmlformats.org/markup-compatibility/2006">
              <mc:Choice xmlns:v="urn:schemas-microsoft-com:vml" Requires="v">
                <p:oleObj name="Acrobat Document" r:id="rId5" imgW="5840640" imgH="7550280" progId="Acrobat.Document.DC">
                  <p:embed/>
                </p:oleObj>
              </mc:Choice>
              <mc:Fallback>
                <p:oleObj name="Acrobat Document" r:id="rId5" imgW="5840640" imgH="7550280" progId="Acrobat.Document.DC">
                  <p:embed/>
                  <p:pic>
                    <p:nvPicPr>
                      <p:cNvPr id="9" name="Object 8">
                        <a:extLst>
                          <a:ext uri="{FF2B5EF4-FFF2-40B4-BE49-F238E27FC236}">
                            <a16:creationId xmlns:a16="http://schemas.microsoft.com/office/drawing/2014/main" id="{A36109C1-60C1-4615-ABB9-3B595B33A332}"/>
                          </a:ext>
                        </a:extLst>
                      </p:cNvPr>
                      <p:cNvPicPr/>
                      <p:nvPr/>
                    </p:nvPicPr>
                    <p:blipFill>
                      <a:blip r:embed="rId6"/>
                      <a:stretch>
                        <a:fillRect/>
                      </a:stretch>
                    </p:blipFill>
                    <p:spPr>
                      <a:xfrm>
                        <a:off x="1352460" y="1457325"/>
                        <a:ext cx="3892550" cy="5035550"/>
                      </a:xfrm>
                      <a:prstGeom prst="rect">
                        <a:avLst/>
                      </a:prstGeom>
                    </p:spPr>
                  </p:pic>
                </p:oleObj>
              </mc:Fallback>
            </mc:AlternateContent>
          </a:graphicData>
        </a:graphic>
      </p:graphicFrame>
    </p:spTree>
    <p:extLst>
      <p:ext uri="{BB962C8B-B14F-4D97-AF65-F5344CB8AC3E}">
        <p14:creationId xmlns:p14="http://schemas.microsoft.com/office/powerpoint/2010/main" val="4285848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74FA69-546B-429A-B4EB-BE843EEB8EA1}"/>
              </a:ext>
            </a:extLst>
          </p:cNvPr>
          <p:cNvSpPr>
            <a:spLocks noGrp="1"/>
          </p:cNvSpPr>
          <p:nvPr>
            <p:ph type="title"/>
          </p:nvPr>
        </p:nvSpPr>
        <p:spPr>
          <a:xfrm>
            <a:off x="838200" y="668377"/>
            <a:ext cx="10515600" cy="1325563"/>
          </a:xfrm>
        </p:spPr>
        <p:txBody>
          <a:bodyPr>
            <a:normAutofit/>
          </a:bodyPr>
          <a:lstStyle/>
          <a:p>
            <a:pPr algn="ctr"/>
            <a:r>
              <a:rPr lang="en-US" sz="2800" dirty="0"/>
              <a:t>Acknowledgment of Parentage (AOP)  &amp; Denial of Parentage (DOP)</a:t>
            </a:r>
            <a:br>
              <a:rPr lang="en-US" sz="2800" dirty="0"/>
            </a:br>
            <a:r>
              <a:rPr lang="en-US" sz="1200" dirty="0"/>
              <a:t>BIRTH SECTION, PAGES 19-21</a:t>
            </a:r>
            <a:br>
              <a:rPr lang="en-US" sz="2800" dirty="0"/>
            </a:br>
            <a:endParaRPr lang="en-US" sz="2800" dirty="0"/>
          </a:p>
        </p:txBody>
      </p:sp>
      <p:pic>
        <p:nvPicPr>
          <p:cNvPr id="9" name="Picture 8">
            <a:extLst>
              <a:ext uri="{FF2B5EF4-FFF2-40B4-BE49-F238E27FC236}">
                <a16:creationId xmlns:a16="http://schemas.microsoft.com/office/drawing/2014/main" id="{F980A76A-057D-C6B4-00EF-527200A439DB}"/>
              </a:ext>
            </a:extLst>
          </p:cNvPr>
          <p:cNvPicPr>
            <a:picLocks noChangeAspect="1"/>
          </p:cNvPicPr>
          <p:nvPr/>
        </p:nvPicPr>
        <p:blipFill rotWithShape="1">
          <a:blip r:embed="rId3"/>
          <a:srcRect l="12812" t="10457" r="12084" b="3513"/>
          <a:stretch/>
        </p:blipFill>
        <p:spPr>
          <a:xfrm>
            <a:off x="982555" y="1691640"/>
            <a:ext cx="5746037" cy="3474720"/>
          </a:xfrm>
          <a:prstGeom prst="rect">
            <a:avLst/>
          </a:prstGeom>
        </p:spPr>
      </p:pic>
      <p:pic>
        <p:nvPicPr>
          <p:cNvPr id="11" name="Picture 10">
            <a:extLst>
              <a:ext uri="{FF2B5EF4-FFF2-40B4-BE49-F238E27FC236}">
                <a16:creationId xmlns:a16="http://schemas.microsoft.com/office/drawing/2014/main" id="{455E7090-2502-3EAD-A0A1-D302ABDD169F}"/>
              </a:ext>
            </a:extLst>
          </p:cNvPr>
          <p:cNvPicPr>
            <a:picLocks noChangeAspect="1"/>
          </p:cNvPicPr>
          <p:nvPr/>
        </p:nvPicPr>
        <p:blipFill rotWithShape="1">
          <a:blip r:embed="rId4"/>
          <a:srcRect l="30643" t="8362" r="30893" b="8066"/>
          <a:stretch/>
        </p:blipFill>
        <p:spPr>
          <a:xfrm>
            <a:off x="7389583" y="1691640"/>
            <a:ext cx="2952482" cy="3474720"/>
          </a:xfrm>
          <a:prstGeom prst="rect">
            <a:avLst/>
          </a:prstGeom>
        </p:spPr>
      </p:pic>
    </p:spTree>
    <p:extLst>
      <p:ext uri="{BB962C8B-B14F-4D97-AF65-F5344CB8AC3E}">
        <p14:creationId xmlns:p14="http://schemas.microsoft.com/office/powerpoint/2010/main" val="1739562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F08DA-08B3-4CD6-A5DB-648C1EFD18ED}"/>
              </a:ext>
            </a:extLst>
          </p:cNvPr>
          <p:cNvSpPr>
            <a:spLocks noGrp="1"/>
          </p:cNvSpPr>
          <p:nvPr>
            <p:ph type="title"/>
          </p:nvPr>
        </p:nvSpPr>
        <p:spPr/>
        <p:txBody>
          <a:bodyPr/>
          <a:lstStyle/>
          <a:p>
            <a:pPr algn="ctr"/>
            <a:r>
              <a:rPr lang="en-US" dirty="0"/>
              <a:t>Legitimation</a:t>
            </a:r>
            <a:br>
              <a:rPr lang="en-US" dirty="0"/>
            </a:br>
            <a:r>
              <a:rPr lang="en-US" sz="1200" dirty="0"/>
              <a:t>BIRTH SECTION, PAGE 25</a:t>
            </a:r>
            <a:r>
              <a:rPr lang="en-US" dirty="0"/>
              <a:t> </a:t>
            </a:r>
          </a:p>
        </p:txBody>
      </p:sp>
      <p:sp>
        <p:nvSpPr>
          <p:cNvPr id="4" name="Content Placeholder 3">
            <a:extLst>
              <a:ext uri="{FF2B5EF4-FFF2-40B4-BE49-F238E27FC236}">
                <a16:creationId xmlns:a16="http://schemas.microsoft.com/office/drawing/2014/main" id="{D197F0FE-B3BA-4B30-95D7-DEF729C7E232}"/>
              </a:ext>
            </a:extLst>
          </p:cNvPr>
          <p:cNvSpPr>
            <a:spLocks noGrp="1"/>
          </p:cNvSpPr>
          <p:nvPr>
            <p:ph sz="half" idx="2"/>
          </p:nvPr>
        </p:nvSpPr>
        <p:spPr>
          <a:xfrm>
            <a:off x="4615543" y="1825625"/>
            <a:ext cx="6738257" cy="4351338"/>
          </a:xfrm>
        </p:spPr>
        <p:txBody>
          <a:bodyPr/>
          <a:lstStyle/>
          <a:p>
            <a:pPr marL="0" indent="0">
              <a:buNone/>
            </a:pPr>
            <a:r>
              <a:rPr lang="en-US" dirty="0"/>
              <a:t>Parents who were not married at the time of their child’s birth who later get married to each other after may apply for a Legitimation with DRVS.  </a:t>
            </a:r>
          </a:p>
          <a:p>
            <a:pPr marL="0" indent="0">
              <a:buNone/>
            </a:pPr>
            <a:r>
              <a:rPr lang="en-US" dirty="0"/>
              <a:t>Parents must complete the VS8 form, have their signatures notarized and provide a certified copy of their marriage certificate.   This process changes the mother’s marital status from single to married and allows the parents to change the name of the child.   The fee is $60.00 and includes a certified copy of the new birth record after legitimation.  </a:t>
            </a:r>
          </a:p>
          <a:p>
            <a:pPr marL="0" indent="0">
              <a:buNone/>
            </a:pPr>
            <a:r>
              <a:rPr lang="en-US" dirty="0"/>
              <a:t>The old record is sealed, and a new record is created.  This process is similar to the adoption process for the creation and retrieval of the record prior to legitimation.  </a:t>
            </a:r>
          </a:p>
          <a:p>
            <a:pPr marL="0" indent="0">
              <a:buNone/>
            </a:pPr>
            <a:endParaRPr lang="en-US" dirty="0"/>
          </a:p>
        </p:txBody>
      </p:sp>
      <p:graphicFrame>
        <p:nvGraphicFramePr>
          <p:cNvPr id="6" name="Content Placeholder 5">
            <a:extLst>
              <a:ext uri="{FF2B5EF4-FFF2-40B4-BE49-F238E27FC236}">
                <a16:creationId xmlns:a16="http://schemas.microsoft.com/office/drawing/2014/main" id="{CB7C205D-4207-4486-884B-AE69637728A7}"/>
              </a:ext>
            </a:extLst>
          </p:cNvPr>
          <p:cNvGraphicFramePr>
            <a:graphicFrameLocks noGrp="1" noChangeAspect="1"/>
          </p:cNvGraphicFramePr>
          <p:nvPr>
            <p:ph sz="half" idx="1"/>
            <p:extLst>
              <p:ext uri="{D42A27DB-BD31-4B8C-83A1-F6EECF244321}">
                <p14:modId xmlns:p14="http://schemas.microsoft.com/office/powerpoint/2010/main" val="4044352373"/>
              </p:ext>
            </p:extLst>
          </p:nvPr>
        </p:nvGraphicFramePr>
        <p:xfrm>
          <a:off x="766354" y="1241481"/>
          <a:ext cx="3499077" cy="4526178"/>
        </p:xfrm>
        <a:graphic>
          <a:graphicData uri="http://schemas.openxmlformats.org/presentationml/2006/ole">
            <mc:AlternateContent xmlns:mc="http://schemas.openxmlformats.org/markup-compatibility/2006">
              <mc:Choice xmlns:v="urn:schemas-microsoft-com:vml" Requires="v">
                <p:oleObj name="Acrobat Document" r:id="rId2" imgW="5840640" imgH="7550280" progId="Acrobat.Document.DC">
                  <p:embed/>
                </p:oleObj>
              </mc:Choice>
              <mc:Fallback>
                <p:oleObj name="Acrobat Document" r:id="rId2" imgW="5840640" imgH="7550280" progId="Acrobat.Document.DC">
                  <p:embed/>
                  <p:pic>
                    <p:nvPicPr>
                      <p:cNvPr id="6" name="Content Placeholder 5">
                        <a:extLst>
                          <a:ext uri="{FF2B5EF4-FFF2-40B4-BE49-F238E27FC236}">
                            <a16:creationId xmlns:a16="http://schemas.microsoft.com/office/drawing/2014/main" id="{CB7C205D-4207-4486-884B-AE69637728A7}"/>
                          </a:ext>
                        </a:extLst>
                      </p:cNvPr>
                      <p:cNvPicPr/>
                      <p:nvPr/>
                    </p:nvPicPr>
                    <p:blipFill>
                      <a:blip r:embed="rId3"/>
                      <a:stretch>
                        <a:fillRect/>
                      </a:stretch>
                    </p:blipFill>
                    <p:spPr>
                      <a:xfrm>
                        <a:off x="766354" y="1241481"/>
                        <a:ext cx="3499077" cy="4526178"/>
                      </a:xfrm>
                      <a:prstGeom prst="rect">
                        <a:avLst/>
                      </a:prstGeom>
                    </p:spPr>
                  </p:pic>
                </p:oleObj>
              </mc:Fallback>
            </mc:AlternateContent>
          </a:graphicData>
        </a:graphic>
      </p:graphicFrame>
    </p:spTree>
    <p:extLst>
      <p:ext uri="{BB962C8B-B14F-4D97-AF65-F5344CB8AC3E}">
        <p14:creationId xmlns:p14="http://schemas.microsoft.com/office/powerpoint/2010/main" val="2330809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CD58D72-AE83-46CE-AEDE-E905CAA7EA88}"/>
              </a:ext>
            </a:extLst>
          </p:cNvPr>
          <p:cNvSpPr txBox="1"/>
          <p:nvPr/>
        </p:nvSpPr>
        <p:spPr>
          <a:xfrm>
            <a:off x="838200" y="171162"/>
            <a:ext cx="2840182" cy="23711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kern="1200" dirty="0">
                <a:solidFill>
                  <a:srgbClr val="FFFFFF"/>
                </a:solidFill>
                <a:latin typeface="+mj-lt"/>
                <a:ea typeface="+mj-ea"/>
                <a:cs typeface="+mj-cs"/>
              </a:rPr>
              <a:t>Please use the Q &amp; A box to ask any questions.  </a:t>
            </a:r>
            <a:r>
              <a:rPr lang="en-US" sz="3200" kern="1200">
                <a:solidFill>
                  <a:srgbClr val="FFFFFF"/>
                </a:solidFill>
                <a:latin typeface="+mj-lt"/>
                <a:ea typeface="+mj-ea"/>
                <a:cs typeface="+mj-cs"/>
              </a:rPr>
              <a:t>Thank you!</a:t>
            </a:r>
          </a:p>
        </p:txBody>
      </p:sp>
      <p:pic>
        <p:nvPicPr>
          <p:cNvPr id="4" name="Picture 3" descr="A blackboard with writing on it&#10;&#10;Description automatically generated with low confidence">
            <a:extLst>
              <a:ext uri="{FF2B5EF4-FFF2-40B4-BE49-F238E27FC236}">
                <a16:creationId xmlns:a16="http://schemas.microsoft.com/office/drawing/2014/main" id="{632A7F8F-AFB1-4995-9420-745038B365C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207933" y="977248"/>
            <a:ext cx="7347537" cy="4904480"/>
          </a:xfrm>
          <a:prstGeom prst="rect">
            <a:avLst/>
          </a:prstGeom>
        </p:spPr>
      </p:pic>
    </p:spTree>
    <p:extLst>
      <p:ext uri="{BB962C8B-B14F-4D97-AF65-F5344CB8AC3E}">
        <p14:creationId xmlns:p14="http://schemas.microsoft.com/office/powerpoint/2010/main" val="1444464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Diagram&#10;&#10;Description automatically generated">
            <a:extLst>
              <a:ext uri="{FF2B5EF4-FFF2-40B4-BE49-F238E27FC236}">
                <a16:creationId xmlns:a16="http://schemas.microsoft.com/office/drawing/2014/main" id="{254315BD-FF15-4FEF-A772-AC19F17513F6}"/>
              </a:ext>
            </a:extLst>
          </p:cNvPr>
          <p:cNvPicPr>
            <a:picLocks noGrp="1" noChangeAspect="1"/>
          </p:cNvPicPr>
          <p:nvPr>
            <p:ph type="pic" idx="1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087" r="3087" b="-1"/>
          <a:stretch/>
        </p:blipFill>
        <p:spPr>
          <a:xfrm>
            <a:off x="5511589" y="523804"/>
            <a:ext cx="6680411" cy="5696039"/>
          </a:xfrm>
          <a:custGeom>
            <a:avLst/>
            <a:gdLst/>
            <a:ahLst/>
            <a:cxnLst/>
            <a:rect l="l" t="t" r="r" b="b"/>
            <a:pathLst>
              <a:path w="6680411" h="5696039">
                <a:moveTo>
                  <a:pt x="3592766" y="0"/>
                </a:moveTo>
                <a:lnTo>
                  <a:pt x="4718262" y="0"/>
                </a:lnTo>
                <a:lnTo>
                  <a:pt x="4718262" y="2"/>
                </a:lnTo>
                <a:lnTo>
                  <a:pt x="6680411" y="2"/>
                </a:lnTo>
                <a:lnTo>
                  <a:pt x="6680411" y="5696022"/>
                </a:lnTo>
                <a:lnTo>
                  <a:pt x="3888773" y="5696022"/>
                </a:lnTo>
                <a:lnTo>
                  <a:pt x="3888773" y="5696039"/>
                </a:lnTo>
                <a:lnTo>
                  <a:pt x="0" y="5696039"/>
                </a:lnTo>
                <a:lnTo>
                  <a:pt x="2763278" y="19"/>
                </a:lnTo>
                <a:lnTo>
                  <a:pt x="3447183" y="19"/>
                </a:lnTo>
                <a:lnTo>
                  <a:pt x="3447183" y="2"/>
                </a:lnTo>
                <a:lnTo>
                  <a:pt x="3592765" y="2"/>
                </a:lnTo>
                <a:close/>
              </a:path>
            </a:pathLst>
          </a:custGeom>
        </p:spPr>
      </p:pic>
      <p:sp>
        <p:nvSpPr>
          <p:cNvPr id="14" name="Freeform: Shape 13">
            <a:extLst>
              <a:ext uri="{FF2B5EF4-FFF2-40B4-BE49-F238E27FC236}">
                <a16:creationId xmlns:a16="http://schemas.microsoft.com/office/drawing/2014/main" id="{206E9F47-DC46-4A02-B5DB-26B56C39C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3805"/>
            <a:ext cx="7800441" cy="5696020"/>
          </a:xfrm>
          <a:custGeom>
            <a:avLst/>
            <a:gdLst>
              <a:gd name="connsiteX0" fmla="*/ 0 w 7800441"/>
              <a:gd name="connsiteY0" fmla="*/ 0 h 5696020"/>
              <a:gd name="connsiteX1" fmla="*/ 7800441 w 7800441"/>
              <a:gd name="connsiteY1" fmla="*/ 0 h 5696020"/>
              <a:gd name="connsiteX2" fmla="*/ 5037161 w 7800441"/>
              <a:gd name="connsiteY2" fmla="*/ 5696020 h 5696020"/>
              <a:gd name="connsiteX3" fmla="*/ 0 w 7800441"/>
              <a:gd name="connsiteY3" fmla="*/ 5696020 h 5696020"/>
            </a:gdLst>
            <a:ahLst/>
            <a:cxnLst>
              <a:cxn ang="0">
                <a:pos x="connsiteX0" y="connsiteY0"/>
              </a:cxn>
              <a:cxn ang="0">
                <a:pos x="connsiteX1" y="connsiteY1"/>
              </a:cxn>
              <a:cxn ang="0">
                <a:pos x="connsiteX2" y="connsiteY2"/>
              </a:cxn>
              <a:cxn ang="0">
                <a:pos x="connsiteX3" y="connsiteY3"/>
              </a:cxn>
            </a:cxnLst>
            <a:rect l="l" t="t" r="r" b="b"/>
            <a:pathLst>
              <a:path w="7800441" h="5696020">
                <a:moveTo>
                  <a:pt x="0" y="0"/>
                </a:moveTo>
                <a:lnTo>
                  <a:pt x="7800441" y="0"/>
                </a:lnTo>
                <a:lnTo>
                  <a:pt x="5037161" y="5696020"/>
                </a:lnTo>
                <a:lnTo>
                  <a:pt x="0" y="569602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3" name="Title 2">
            <a:extLst>
              <a:ext uri="{FF2B5EF4-FFF2-40B4-BE49-F238E27FC236}">
                <a16:creationId xmlns:a16="http://schemas.microsoft.com/office/drawing/2014/main" id="{288DBA19-E3A0-4E5E-83C1-BFE9AA737423}"/>
              </a:ext>
            </a:extLst>
          </p:cNvPr>
          <p:cNvSpPr>
            <a:spLocks noGrp="1"/>
          </p:cNvSpPr>
          <p:nvPr>
            <p:ph type="title"/>
          </p:nvPr>
        </p:nvSpPr>
        <p:spPr>
          <a:xfrm>
            <a:off x="841247" y="914400"/>
            <a:ext cx="5111877" cy="1095375"/>
          </a:xfrm>
        </p:spPr>
        <p:txBody>
          <a:bodyPr vert="horz" lIns="91440" tIns="45720" rIns="91440" bIns="45720" rtlCol="0" anchor="ctr">
            <a:normAutofit/>
          </a:bodyPr>
          <a:lstStyle/>
          <a:p>
            <a:pPr>
              <a:lnSpc>
                <a:spcPct val="90000"/>
              </a:lnSpc>
            </a:pPr>
            <a:r>
              <a:rPr lang="en-US" sz="4400" dirty="0">
                <a:solidFill>
                  <a:srgbClr val="FFFFFF"/>
                </a:solidFill>
              </a:rPr>
              <a:t>Legal Authority </a:t>
            </a:r>
          </a:p>
        </p:txBody>
      </p:sp>
      <p:sp>
        <p:nvSpPr>
          <p:cNvPr id="4" name="Content Placeholder 3">
            <a:extLst>
              <a:ext uri="{FF2B5EF4-FFF2-40B4-BE49-F238E27FC236}">
                <a16:creationId xmlns:a16="http://schemas.microsoft.com/office/drawing/2014/main" id="{F69744AD-2D54-4888-AB22-E1DEC240F038}"/>
              </a:ext>
            </a:extLst>
          </p:cNvPr>
          <p:cNvSpPr>
            <a:spLocks noGrp="1"/>
          </p:cNvSpPr>
          <p:nvPr>
            <p:ph idx="1"/>
          </p:nvPr>
        </p:nvSpPr>
        <p:spPr>
          <a:xfrm>
            <a:off x="841248" y="2333625"/>
            <a:ext cx="4378452" cy="3543300"/>
          </a:xfrm>
        </p:spPr>
        <p:txBody>
          <a:bodyPr vert="horz" lIns="91440" tIns="45720" rIns="91440" bIns="45720" rtlCol="0" anchor="t">
            <a:normAutofit/>
          </a:bodyPr>
          <a:lstStyle/>
          <a:p>
            <a:pPr>
              <a:buFont typeface="Arial" panose="020B0604020202020204" pitchFamily="34" charset="0"/>
              <a:buChar char="•"/>
            </a:pPr>
            <a:r>
              <a:rPr lang="en-US" sz="1600" dirty="0">
                <a:solidFill>
                  <a:srgbClr val="FFFFFF"/>
                </a:solidFill>
              </a:rPr>
              <a:t>Title 22 §2705 governs the requirements for the amendments for vital records. </a:t>
            </a:r>
            <a:r>
              <a:rPr lang="en-US" sz="1600" dirty="0">
                <a:solidFill>
                  <a:srgbClr val="FFFFFF"/>
                </a:solidFill>
                <a:hlinkClick r:id="rId5"/>
              </a:rPr>
              <a:t>https://legislature.maine.gov/statutes/22/title22sec2705.html</a:t>
            </a:r>
            <a:r>
              <a:rPr lang="en-US" sz="1600" dirty="0">
                <a:solidFill>
                  <a:srgbClr val="FFFFFF"/>
                </a:solidFill>
              </a:rPr>
              <a:t> </a:t>
            </a:r>
          </a:p>
          <a:p>
            <a:pPr>
              <a:buFont typeface="Arial" panose="020B0604020202020204" pitchFamily="34" charset="0"/>
              <a:buChar char="•"/>
            </a:pPr>
            <a:r>
              <a:rPr lang="en-US" sz="1600" dirty="0">
                <a:solidFill>
                  <a:srgbClr val="FFFFFF"/>
                </a:solidFill>
              </a:rPr>
              <a:t>Department rules 10-146 CMR Ch. 2 rules regulates the types of corrections, who may apply, the fee, and the documentary evidence required to support the correction. </a:t>
            </a:r>
            <a:r>
              <a:rPr lang="en-US" sz="1600" dirty="0">
                <a:solidFill>
                  <a:srgbClr val="FFFFFF"/>
                </a:solidFill>
                <a:hlinkClick r:id="rId6"/>
              </a:rPr>
              <a:t>https://www.maine.gov/sos/cec/rules/10/chaps10.htm#146</a:t>
            </a:r>
            <a:r>
              <a:rPr lang="en-US" sz="1600" dirty="0">
                <a:solidFill>
                  <a:srgbClr val="FFFFFF"/>
                </a:solidFill>
              </a:rPr>
              <a:t> </a:t>
            </a:r>
          </a:p>
          <a:p>
            <a:pPr>
              <a:buFont typeface="Arial" panose="020B0604020202020204" pitchFamily="34" charset="0"/>
              <a:buChar char="•"/>
            </a:pPr>
            <a:r>
              <a:rPr lang="en-US" sz="1600" dirty="0">
                <a:solidFill>
                  <a:srgbClr val="FFFFFF"/>
                </a:solidFill>
              </a:rPr>
              <a:t>Title 19A, Chapter 61 governs the requirements for the Maine Parentage Act. </a:t>
            </a:r>
            <a:r>
              <a:rPr lang="en-US" sz="1600" dirty="0">
                <a:solidFill>
                  <a:srgbClr val="FFFFFF"/>
                </a:solidFill>
                <a:hlinkClick r:id="rId7"/>
              </a:rPr>
              <a:t>https://legislature.maine.gov/statutes/19-A/title19-Ach61sec0.html</a:t>
            </a:r>
            <a:r>
              <a:rPr lang="en-US" sz="1600" dirty="0">
                <a:solidFill>
                  <a:srgbClr val="FFFFFF"/>
                </a:solidFill>
              </a:rPr>
              <a:t> </a:t>
            </a:r>
          </a:p>
          <a:p>
            <a:pPr>
              <a:buFont typeface="Arial" panose="020B0604020202020204" pitchFamily="34" charset="0"/>
              <a:buChar char="•"/>
            </a:pPr>
            <a:endParaRPr lang="en-US" dirty="0">
              <a:solidFill>
                <a:srgbClr val="FFFFFF"/>
              </a:solidFill>
            </a:endParaRPr>
          </a:p>
          <a:p>
            <a:pPr>
              <a:buFont typeface="Arial" panose="020B0604020202020204" pitchFamily="34" charset="0"/>
              <a:buChar char="•"/>
            </a:pPr>
            <a:endParaRPr lang="en-US" dirty="0">
              <a:solidFill>
                <a:srgbClr val="FFFFFF"/>
              </a:solidFill>
            </a:endParaRPr>
          </a:p>
          <a:p>
            <a:pPr>
              <a:buFont typeface="Arial" panose="020B0604020202020204" pitchFamily="34" charset="0"/>
              <a:buChar char="•"/>
            </a:pPr>
            <a:endParaRPr lang="en-US" dirty="0">
              <a:solidFill>
                <a:srgbClr val="FFFFFF"/>
              </a:solidFill>
            </a:endParaRPr>
          </a:p>
        </p:txBody>
      </p:sp>
    </p:spTree>
    <p:extLst>
      <p:ext uri="{BB962C8B-B14F-4D97-AF65-F5344CB8AC3E}">
        <p14:creationId xmlns:p14="http://schemas.microsoft.com/office/powerpoint/2010/main" val="407658389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F73B5A-5E5A-402B-8D10-C0DF6A1D3408}"/>
              </a:ext>
            </a:extLst>
          </p:cNvPr>
          <p:cNvSpPr>
            <a:spLocks noGrp="1"/>
          </p:cNvSpPr>
          <p:nvPr>
            <p:ph type="title"/>
          </p:nvPr>
        </p:nvSpPr>
        <p:spPr>
          <a:xfrm>
            <a:off x="638881" y="457200"/>
            <a:ext cx="10909640" cy="1368614"/>
          </a:xfrm>
          <a:prstGeom prst="ellipse">
            <a:avLst/>
          </a:prstGeom>
        </p:spPr>
        <p:txBody>
          <a:bodyPr vert="horz" lIns="91440" tIns="45720" rIns="91440" bIns="45720" rtlCol="0" anchor="ctr">
            <a:normAutofit/>
          </a:bodyPr>
          <a:lstStyle/>
          <a:p>
            <a:pPr algn="ctr"/>
            <a:r>
              <a:rPr lang="en-US" sz="4100">
                <a:solidFill>
                  <a:schemeClr val="tx1"/>
                </a:solidFill>
              </a:rPr>
              <a:t>Responsibilities of Municipal Clerks</a:t>
            </a:r>
          </a:p>
        </p:txBody>
      </p:sp>
      <p:sp>
        <p:nvSpPr>
          <p:cNvPr id="39"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5">
            <a:extLst>
              <a:ext uri="{FF2B5EF4-FFF2-40B4-BE49-F238E27FC236}">
                <a16:creationId xmlns:a16="http://schemas.microsoft.com/office/drawing/2014/main" id="{5CB3F2DA-51AB-45E2-A1B4-E98BD68C607F}"/>
              </a:ext>
            </a:extLst>
          </p:cNvPr>
          <p:cNvPicPr>
            <a:picLocks noChangeAspect="1"/>
          </p:cNvPicPr>
          <p:nvPr/>
        </p:nvPicPr>
        <p:blipFill>
          <a:blip r:embed="rId3"/>
          <a:stretch>
            <a:fillRect/>
          </a:stretch>
        </p:blipFill>
        <p:spPr>
          <a:xfrm>
            <a:off x="320040" y="1669288"/>
            <a:ext cx="5614416" cy="4820412"/>
          </a:xfrm>
          <a:prstGeom prst="rect">
            <a:avLst/>
          </a:prstGeom>
        </p:spPr>
      </p:pic>
      <p:pic>
        <p:nvPicPr>
          <p:cNvPr id="21" name="Content Placeholder 20">
            <a:extLst>
              <a:ext uri="{FF2B5EF4-FFF2-40B4-BE49-F238E27FC236}">
                <a16:creationId xmlns:a16="http://schemas.microsoft.com/office/drawing/2014/main" id="{2116BCDE-756F-445D-99F1-8922C579A713}"/>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254496" y="2866453"/>
            <a:ext cx="5614416" cy="3158109"/>
          </a:xfrm>
          <a:prstGeom prst="rect">
            <a:avLst/>
          </a:prstGeom>
        </p:spPr>
      </p:pic>
    </p:spTree>
    <p:extLst>
      <p:ext uri="{BB962C8B-B14F-4D97-AF65-F5344CB8AC3E}">
        <p14:creationId xmlns:p14="http://schemas.microsoft.com/office/powerpoint/2010/main" val="3175641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Masked healthcare professionals">
            <a:extLst>
              <a:ext uri="{FF2B5EF4-FFF2-40B4-BE49-F238E27FC236}">
                <a16:creationId xmlns:a16="http://schemas.microsoft.com/office/drawing/2014/main" id="{B8B4E748-F8D1-4A53-829F-FFCF32F41C98}"/>
              </a:ext>
            </a:extLst>
          </p:cNvPr>
          <p:cNvPicPr>
            <a:picLocks noChangeAspect="1"/>
          </p:cNvPicPr>
          <p:nvPr/>
        </p:nvPicPr>
        <p:blipFill rotWithShape="1">
          <a:blip r:embed="rId3">
            <a:extLst>
              <a:ext uri="{28A0092B-C50C-407E-A947-70E740481C1C}">
                <a14:useLocalDpi xmlns:a14="http://schemas.microsoft.com/office/drawing/2010/main" val="0"/>
              </a:ext>
            </a:extLst>
          </a:blip>
          <a:srcRect l="5097" r="28675"/>
          <a:stretch/>
        </p:blipFill>
        <p:spPr>
          <a:xfrm>
            <a:off x="4683056" y="10"/>
            <a:ext cx="7445829" cy="6857990"/>
          </a:xfrm>
          <a:prstGeom prst="rect">
            <a:avLst/>
          </a:prstGeom>
        </p:spPr>
      </p:pic>
      <p:sp>
        <p:nvSpPr>
          <p:cNvPr id="13" name="Freeform: Shape 12">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79EC8A4-11A0-48AB-873F-15698B3DA298}"/>
              </a:ext>
            </a:extLst>
          </p:cNvPr>
          <p:cNvSpPr>
            <a:spLocks noGrp="1"/>
          </p:cNvSpPr>
          <p:nvPr>
            <p:ph type="title"/>
          </p:nvPr>
        </p:nvSpPr>
        <p:spPr>
          <a:xfrm>
            <a:off x="804672" y="365125"/>
            <a:ext cx="5266155" cy="1325563"/>
          </a:xfrm>
        </p:spPr>
        <p:txBody>
          <a:bodyPr>
            <a:normAutofit/>
          </a:bodyPr>
          <a:lstStyle/>
          <a:p>
            <a:r>
              <a:rPr lang="en-US" dirty="0"/>
              <a:t>Hospital Errors</a:t>
            </a:r>
            <a:br>
              <a:rPr lang="en-US" dirty="0"/>
            </a:br>
            <a:r>
              <a:rPr lang="en-US" sz="1200" dirty="0"/>
              <a:t>BIRTH PORTION, PAGE 11</a:t>
            </a:r>
            <a:endParaRPr lang="en-US" dirty="0"/>
          </a:p>
        </p:txBody>
      </p:sp>
      <p:sp>
        <p:nvSpPr>
          <p:cNvPr id="10" name="Content Placeholder 9">
            <a:extLst>
              <a:ext uri="{FF2B5EF4-FFF2-40B4-BE49-F238E27FC236}">
                <a16:creationId xmlns:a16="http://schemas.microsoft.com/office/drawing/2014/main" id="{2EA3D4F0-FE93-B7C5-C60E-61EF3B75649C}"/>
              </a:ext>
            </a:extLst>
          </p:cNvPr>
          <p:cNvSpPr>
            <a:spLocks noGrp="1"/>
          </p:cNvSpPr>
          <p:nvPr>
            <p:ph idx="1"/>
          </p:nvPr>
        </p:nvSpPr>
        <p:spPr>
          <a:xfrm>
            <a:off x="804672" y="2022601"/>
            <a:ext cx="3941499" cy="4154361"/>
          </a:xfrm>
        </p:spPr>
        <p:txBody>
          <a:bodyPr>
            <a:normAutofit/>
          </a:bodyPr>
          <a:lstStyle/>
          <a:p>
            <a:r>
              <a:rPr lang="en-US" dirty="0">
                <a:solidFill>
                  <a:schemeClr val="tx1"/>
                </a:solidFill>
              </a:rPr>
              <a:t>If an error is made by the hospital in which the child was born, the hospital may submit an electronic amendment in the DAVE system within 90 days after the birth record was filed.  </a:t>
            </a:r>
          </a:p>
          <a:p>
            <a:r>
              <a:rPr lang="en-US" dirty="0">
                <a:solidFill>
                  <a:schemeClr val="tx1"/>
                </a:solidFill>
              </a:rPr>
              <a:t>Errors not corrected within the 90 days after the birth has been filed, requires the parent(s) who are listed on the birth record to submit a paper correction by using the VS-7 correction form.  </a:t>
            </a:r>
          </a:p>
        </p:txBody>
      </p:sp>
    </p:spTree>
    <p:extLst>
      <p:ext uri="{BB962C8B-B14F-4D97-AF65-F5344CB8AC3E}">
        <p14:creationId xmlns:p14="http://schemas.microsoft.com/office/powerpoint/2010/main" val="346546325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Content Placeholder 5" descr="Portrait of two happy adults and one child">
            <a:extLst>
              <a:ext uri="{FF2B5EF4-FFF2-40B4-BE49-F238E27FC236}">
                <a16:creationId xmlns:a16="http://schemas.microsoft.com/office/drawing/2014/main" id="{1BDFACE2-EB63-4988-8D69-31FE1E80834D}"/>
              </a:ext>
            </a:extLst>
          </p:cNvPr>
          <p:cNvPicPr>
            <a:picLocks noChangeAspect="1"/>
          </p:cNvPicPr>
          <p:nvPr/>
        </p:nvPicPr>
        <p:blipFill rotWithShape="1">
          <a:blip r:embed="rId3">
            <a:extLst>
              <a:ext uri="{28A0092B-C50C-407E-A947-70E740481C1C}">
                <a14:useLocalDpi xmlns:a14="http://schemas.microsoft.com/office/drawing/2010/main" val="0"/>
              </a:ext>
            </a:extLst>
          </a:blip>
          <a:srcRect l="3560" r="28210" b="-1"/>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13" name="Freeform: Shape 12">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 name="Freeform: Shape 14">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91E965B-B7D0-4479-A850-70C9865E3355}"/>
              </a:ext>
            </a:extLst>
          </p:cNvPr>
          <p:cNvSpPr>
            <a:spLocks noGrp="1"/>
          </p:cNvSpPr>
          <p:nvPr>
            <p:ph type="title"/>
          </p:nvPr>
        </p:nvSpPr>
        <p:spPr>
          <a:xfrm>
            <a:off x="1194317" y="205273"/>
            <a:ext cx="4392813" cy="1740973"/>
          </a:xfrm>
        </p:spPr>
        <p:txBody>
          <a:bodyPr>
            <a:normAutofit/>
          </a:bodyPr>
          <a:lstStyle/>
          <a:p>
            <a:r>
              <a:rPr lang="en-US" dirty="0"/>
              <a:t>VS-7 Correction Form &amp; Instructions</a:t>
            </a:r>
          </a:p>
        </p:txBody>
      </p:sp>
      <p:pic>
        <p:nvPicPr>
          <p:cNvPr id="8" name="Content Placeholder 7">
            <a:extLst>
              <a:ext uri="{FF2B5EF4-FFF2-40B4-BE49-F238E27FC236}">
                <a16:creationId xmlns:a16="http://schemas.microsoft.com/office/drawing/2014/main" id="{033274AD-DB3E-8ACC-967C-EB23014A5D9A}"/>
              </a:ext>
            </a:extLst>
          </p:cNvPr>
          <p:cNvPicPr>
            <a:picLocks noGrp="1" noChangeAspect="1"/>
          </p:cNvPicPr>
          <p:nvPr>
            <p:ph idx="1"/>
          </p:nvPr>
        </p:nvPicPr>
        <p:blipFill rotWithShape="1">
          <a:blip r:embed="rId4"/>
          <a:srcRect l="35121" t="21087" r="34985" b="7114"/>
          <a:stretch/>
        </p:blipFill>
        <p:spPr>
          <a:xfrm>
            <a:off x="1333500" y="2151509"/>
            <a:ext cx="3848604" cy="4376291"/>
          </a:xfrm>
        </p:spPr>
      </p:pic>
      <p:pic>
        <p:nvPicPr>
          <p:cNvPr id="10" name="Picture 9" descr="A picture containing logo&#10;&#10;Description automatically generated">
            <a:extLst>
              <a:ext uri="{FF2B5EF4-FFF2-40B4-BE49-F238E27FC236}">
                <a16:creationId xmlns:a16="http://schemas.microsoft.com/office/drawing/2014/main" id="{B81CFABE-D3D9-DE75-466E-AF813C7498A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087469" y="1611133"/>
            <a:ext cx="2161747" cy="1280160"/>
          </a:xfrm>
          <a:prstGeom prst="rect">
            <a:avLst/>
          </a:prstGeom>
        </p:spPr>
      </p:pic>
    </p:spTree>
    <p:extLst>
      <p:ext uri="{BB962C8B-B14F-4D97-AF65-F5344CB8AC3E}">
        <p14:creationId xmlns:p14="http://schemas.microsoft.com/office/powerpoint/2010/main" val="229904267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E1B777-FB7A-4BAF-B8EE-D1FCF1CB2D18}"/>
              </a:ext>
            </a:extLst>
          </p:cNvPr>
          <p:cNvSpPr>
            <a:spLocks noGrp="1"/>
          </p:cNvSpPr>
          <p:nvPr>
            <p:ph type="title"/>
          </p:nvPr>
        </p:nvSpPr>
        <p:spPr>
          <a:xfrm>
            <a:off x="6513788" y="365125"/>
            <a:ext cx="4840010" cy="1807305"/>
          </a:xfrm>
        </p:spPr>
        <p:txBody>
          <a:bodyPr vert="horz" lIns="91440" tIns="45720" rIns="91440" bIns="45720" rtlCol="0" anchor="ctr">
            <a:normAutofit/>
          </a:bodyPr>
          <a:lstStyle/>
          <a:p>
            <a:r>
              <a:rPr lang="en-US" sz="3100">
                <a:solidFill>
                  <a:schemeClr val="tx1"/>
                </a:solidFill>
              </a:rPr>
              <a:t>What other types of corrections or amendments require the VS-7 correction form to be completed?</a:t>
            </a:r>
          </a:p>
        </p:txBody>
      </p:sp>
      <p:pic>
        <p:nvPicPr>
          <p:cNvPr id="7" name="Content Placeholder 6" descr="Child with glasses reading">
            <a:extLst>
              <a:ext uri="{FF2B5EF4-FFF2-40B4-BE49-F238E27FC236}">
                <a16:creationId xmlns:a16="http://schemas.microsoft.com/office/drawing/2014/main" id="{9EE314FF-FC9C-4F37-BF7B-FA8A3F3DE562}"/>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7609" r="22857"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Content Placeholder 3">
            <a:extLst>
              <a:ext uri="{FF2B5EF4-FFF2-40B4-BE49-F238E27FC236}">
                <a16:creationId xmlns:a16="http://schemas.microsoft.com/office/drawing/2014/main" id="{995937ED-759C-498E-B7F1-072DF7449228}"/>
              </a:ext>
            </a:extLst>
          </p:cNvPr>
          <p:cNvSpPr>
            <a:spLocks noGrp="1"/>
          </p:cNvSpPr>
          <p:nvPr>
            <p:ph sz="half" idx="2"/>
          </p:nvPr>
        </p:nvSpPr>
        <p:spPr>
          <a:xfrm>
            <a:off x="6513788" y="2333297"/>
            <a:ext cx="4840010" cy="3843666"/>
          </a:xfrm>
        </p:spPr>
        <p:txBody>
          <a:bodyPr vert="horz" lIns="91440" tIns="45720" rIns="91440" bIns="45720" rtlCol="0">
            <a:normAutofit fontScale="85000" lnSpcReduction="20000"/>
          </a:bodyPr>
          <a:lstStyle/>
          <a:p>
            <a:pPr>
              <a:buFont typeface="Arial" panose="020B0604020202020204" pitchFamily="34" charset="0"/>
              <a:buChar char="•"/>
            </a:pPr>
            <a:r>
              <a:rPr lang="en-US" sz="1900" dirty="0">
                <a:solidFill>
                  <a:schemeClr val="tx1"/>
                </a:solidFill>
              </a:rPr>
              <a:t>The completion of an unnamed child.</a:t>
            </a:r>
          </a:p>
          <a:p>
            <a:pPr>
              <a:buFont typeface="Arial" panose="020B0604020202020204" pitchFamily="34" charset="0"/>
              <a:buChar char="•"/>
            </a:pPr>
            <a:r>
              <a:rPr lang="en-US" sz="1900" dirty="0">
                <a:solidFill>
                  <a:schemeClr val="tx1"/>
                </a:solidFill>
              </a:rPr>
              <a:t>The correction or amendment of any of the child’s or parents' information that appears on a certified copy of a birth record (including the spelling variations of a last name or when the first and middle names are reversed). </a:t>
            </a:r>
          </a:p>
          <a:p>
            <a:pPr>
              <a:buFont typeface="Arial" panose="020B0604020202020204" pitchFamily="34" charset="0"/>
              <a:buChar char="•"/>
            </a:pPr>
            <a:r>
              <a:rPr lang="en-US" sz="1900" dirty="0">
                <a:solidFill>
                  <a:schemeClr val="tx1"/>
                </a:solidFill>
              </a:rPr>
              <a:t>The amendment of the birth certificate of an adult (18 years or older) for the purpose of identifying or replacing a genetic parent who was not known or listed at the time of birth. </a:t>
            </a:r>
          </a:p>
          <a:p>
            <a:pPr>
              <a:buFont typeface="Arial" panose="020B0604020202020204" pitchFamily="34" charset="0"/>
              <a:buChar char="•"/>
            </a:pPr>
            <a:r>
              <a:rPr lang="en-US" sz="1900" dirty="0">
                <a:solidFill>
                  <a:schemeClr val="tx1"/>
                </a:solidFill>
              </a:rPr>
              <a:t>If the parents of a child have had a legal name changed by a court and would like to apply their new name(s) on the child’s record.  (court orders are also required)</a:t>
            </a:r>
          </a:p>
          <a:p>
            <a:pPr>
              <a:buFont typeface="Arial" panose="020B0604020202020204" pitchFamily="34" charset="0"/>
              <a:buChar char="•"/>
            </a:pPr>
            <a:r>
              <a:rPr lang="en-US" sz="1900" dirty="0">
                <a:solidFill>
                  <a:schemeClr val="tx1"/>
                </a:solidFill>
              </a:rPr>
              <a:t>Changing the gender/sex field on a vital record and the first and middle names to align with their new gender identity.</a:t>
            </a:r>
          </a:p>
          <a:p>
            <a:pPr>
              <a:buFont typeface="Arial" panose="020B0604020202020204" pitchFamily="34" charset="0"/>
              <a:buChar char="•"/>
            </a:pPr>
            <a:endParaRPr lang="en-US" sz="1900" dirty="0">
              <a:solidFill>
                <a:schemeClr val="tx1"/>
              </a:solidFill>
            </a:endParaRPr>
          </a:p>
        </p:txBody>
      </p:sp>
    </p:spTree>
    <p:extLst>
      <p:ext uri="{BB962C8B-B14F-4D97-AF65-F5344CB8AC3E}">
        <p14:creationId xmlns:p14="http://schemas.microsoft.com/office/powerpoint/2010/main" val="235802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2924C4-C23B-43CD-AA74-B572F890F839}"/>
              </a:ext>
            </a:extLst>
          </p:cNvPr>
          <p:cNvSpPr>
            <a:spLocks noGrp="1"/>
          </p:cNvSpPr>
          <p:nvPr>
            <p:ph type="title"/>
          </p:nvPr>
        </p:nvSpPr>
        <p:spPr>
          <a:xfrm>
            <a:off x="950026" y="303302"/>
            <a:ext cx="10403773" cy="1449216"/>
          </a:xfrm>
        </p:spPr>
        <p:txBody>
          <a:bodyPr/>
          <a:lstStyle/>
          <a:p>
            <a:pPr algn="ctr"/>
            <a:r>
              <a:rPr lang="en-US" dirty="0"/>
              <a:t>Gender Identity (under 18)</a:t>
            </a:r>
          </a:p>
        </p:txBody>
      </p:sp>
      <p:graphicFrame>
        <p:nvGraphicFramePr>
          <p:cNvPr id="7" name="Content Placeholder 6">
            <a:extLst>
              <a:ext uri="{FF2B5EF4-FFF2-40B4-BE49-F238E27FC236}">
                <a16:creationId xmlns:a16="http://schemas.microsoft.com/office/drawing/2014/main" id="{8A823691-8C04-46B8-B9A1-2FF329907EA9}"/>
              </a:ext>
            </a:extLst>
          </p:cNvPr>
          <p:cNvGraphicFramePr>
            <a:graphicFrameLocks noGrp="1" noChangeAspect="1"/>
          </p:cNvGraphicFramePr>
          <p:nvPr>
            <p:ph idx="1"/>
            <p:extLst>
              <p:ext uri="{D42A27DB-BD31-4B8C-83A1-F6EECF244321}">
                <p14:modId xmlns:p14="http://schemas.microsoft.com/office/powerpoint/2010/main" val="3235743884"/>
              </p:ext>
            </p:extLst>
          </p:nvPr>
        </p:nvGraphicFramePr>
        <p:xfrm>
          <a:off x="4235554" y="1959667"/>
          <a:ext cx="3363912" cy="4351338"/>
        </p:xfrm>
        <a:graphic>
          <a:graphicData uri="http://schemas.openxmlformats.org/presentationml/2006/ole">
            <mc:AlternateContent xmlns:mc="http://schemas.openxmlformats.org/markup-compatibility/2006">
              <mc:Choice xmlns:v="urn:schemas-microsoft-com:vml" Requires="v">
                <p:oleObj name="Acrobat Document" r:id="rId3" imgW="5840640" imgH="7550280" progId="Acrobat.Document.DC">
                  <p:embed/>
                </p:oleObj>
              </mc:Choice>
              <mc:Fallback>
                <p:oleObj name="Acrobat Document" r:id="rId3" imgW="5840640" imgH="7550280" progId="Acrobat.Document.DC">
                  <p:embed/>
                  <p:pic>
                    <p:nvPicPr>
                      <p:cNvPr id="7" name="Content Placeholder 6">
                        <a:extLst>
                          <a:ext uri="{FF2B5EF4-FFF2-40B4-BE49-F238E27FC236}">
                            <a16:creationId xmlns:a16="http://schemas.microsoft.com/office/drawing/2014/main" id="{8A823691-8C04-46B8-B9A1-2FF329907EA9}"/>
                          </a:ext>
                        </a:extLst>
                      </p:cNvPr>
                      <p:cNvPicPr/>
                      <p:nvPr/>
                    </p:nvPicPr>
                    <p:blipFill>
                      <a:blip r:embed="rId4"/>
                      <a:stretch>
                        <a:fillRect/>
                      </a:stretch>
                    </p:blipFill>
                    <p:spPr>
                      <a:xfrm>
                        <a:off x="4235554" y="1959667"/>
                        <a:ext cx="3363912" cy="4351338"/>
                      </a:xfrm>
                      <a:prstGeom prst="rect">
                        <a:avLst/>
                      </a:prstGeom>
                    </p:spPr>
                  </p:pic>
                </p:oleObj>
              </mc:Fallback>
            </mc:AlternateContent>
          </a:graphicData>
        </a:graphic>
      </p:graphicFrame>
    </p:spTree>
    <p:extLst>
      <p:ext uri="{BB962C8B-B14F-4D97-AF65-F5344CB8AC3E}">
        <p14:creationId xmlns:p14="http://schemas.microsoft.com/office/powerpoint/2010/main" val="3937905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C140-E7DE-4CD1-B1D0-548A7FA0CB26}"/>
              </a:ext>
            </a:extLst>
          </p:cNvPr>
          <p:cNvSpPr>
            <a:spLocks noGrp="1"/>
          </p:cNvSpPr>
          <p:nvPr>
            <p:ph type="title"/>
          </p:nvPr>
        </p:nvSpPr>
        <p:spPr>
          <a:xfrm>
            <a:off x="838200" y="641855"/>
            <a:ext cx="10515600" cy="772107"/>
          </a:xfrm>
        </p:spPr>
        <p:txBody>
          <a:bodyPr/>
          <a:lstStyle/>
          <a:p>
            <a:pPr algn="ctr"/>
            <a:r>
              <a:rPr lang="en-US" dirty="0"/>
              <a:t>Examples of Documents (VS-7 Instructions)</a:t>
            </a:r>
          </a:p>
        </p:txBody>
      </p:sp>
      <p:sp>
        <p:nvSpPr>
          <p:cNvPr id="3" name="Content Placeholder 2">
            <a:extLst>
              <a:ext uri="{FF2B5EF4-FFF2-40B4-BE49-F238E27FC236}">
                <a16:creationId xmlns:a16="http://schemas.microsoft.com/office/drawing/2014/main" id="{FF820B67-ED31-4827-9D00-C69444A66686}"/>
              </a:ext>
            </a:extLst>
          </p:cNvPr>
          <p:cNvSpPr>
            <a:spLocks noGrp="1"/>
          </p:cNvSpPr>
          <p:nvPr>
            <p:ph idx="1"/>
          </p:nvPr>
        </p:nvSpPr>
        <p:spPr/>
        <p:txBody>
          <a:bodyPr>
            <a:normAutofit lnSpcReduction="10000"/>
          </a:bodyPr>
          <a:lstStyle/>
          <a:p>
            <a:pPr marL="342900" marR="228600" lvl="0" indent="-342900" algn="just">
              <a:spcBef>
                <a:spcPts val="0"/>
              </a:spcBef>
              <a:spcAft>
                <a:spcPts val="0"/>
              </a:spcAft>
              <a:buFont typeface="Symbol" panose="05050102010706020507" pitchFamily="18" charset="2"/>
              <a:buChar char=""/>
              <a:tabLst>
                <a:tab pos="228600" algn="l"/>
              </a:tabLst>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Personal affidavit – A parent or sibling having first-hand knowledge of the correct information may use a personal affidavit.  The person signing the personal affidavit MUST be as old as or older than the applicant.  </a:t>
            </a:r>
            <a:r>
              <a:rPr lang="en-US" sz="1800" u="sng" dirty="0">
                <a:effectLst/>
                <a:latin typeface="Times New Roman" panose="02020603050405020304" pitchFamily="18" charset="0"/>
                <a:ea typeface="Times" panose="02020603050405020304" pitchFamily="18" charset="0"/>
                <a:cs typeface="Times New Roman" panose="02020603050405020304" pitchFamily="18" charset="0"/>
              </a:rPr>
              <a:t>Marriages</a:t>
            </a:r>
            <a:r>
              <a:rPr lang="en-US" sz="1800" dirty="0">
                <a:effectLst/>
                <a:latin typeface="Times New Roman" panose="02020603050405020304" pitchFamily="18" charset="0"/>
                <a:ea typeface="Times" panose="02020603050405020304" pitchFamily="18" charset="0"/>
                <a:cs typeface="Times New Roman" panose="02020603050405020304" pitchFamily="18" charset="0"/>
              </a:rPr>
              <a:t>:  The Party A/Groom or Party B/Bride may use the personal affidavit to correct personal information on themselves, a municipal clerk may use the personal affidavit to correct a clerical error made by the municipal clerk, or the officiates may use the personal affidavit to correct information in the ceremony section.  </a:t>
            </a:r>
            <a:r>
              <a:rPr lang="en-US" sz="1800" u="sng" dirty="0">
                <a:effectLst/>
                <a:latin typeface="Times New Roman" panose="02020603050405020304" pitchFamily="18" charset="0"/>
                <a:ea typeface="Times" panose="02020603050405020304" pitchFamily="18" charset="0"/>
                <a:cs typeface="Times New Roman" panose="02020603050405020304" pitchFamily="18" charset="0"/>
              </a:rPr>
              <a:t>Deaths</a:t>
            </a:r>
            <a:r>
              <a:rPr lang="en-US" sz="1800" dirty="0">
                <a:effectLst/>
                <a:latin typeface="Times New Roman" panose="02020603050405020304" pitchFamily="18" charset="0"/>
                <a:ea typeface="Times" panose="02020603050405020304" pitchFamily="18" charset="0"/>
                <a:cs typeface="Times New Roman" panose="02020603050405020304" pitchFamily="18" charset="0"/>
              </a:rPr>
              <a:t>: the funeral director, authorized person or the informant may use the personal affidavit. The person completing the personal affidavit MUST sign the affidavit in the presence of a notary public or municipal clerk.</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342900" marR="228600" lvl="0" indent="-342900" algn="just">
              <a:spcBef>
                <a:spcPts val="0"/>
              </a:spcBef>
              <a:spcAft>
                <a:spcPts val="0"/>
              </a:spcAft>
              <a:buFont typeface="Symbol" panose="05050102010706020507" pitchFamily="18" charset="2"/>
              <a:buChar char=""/>
              <a:tabLst>
                <a:tab pos="228600" algn="l"/>
              </a:tabLst>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Officiates may also use the personal affidavit as a form of documentation when correcting errors in the ceremony section of a marriage certificate.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342900" marR="228600" lvl="0" indent="-342900" algn="just">
              <a:spcBef>
                <a:spcPts val="0"/>
              </a:spcBef>
              <a:spcAft>
                <a:spcPts val="0"/>
              </a:spcAft>
              <a:buFont typeface="Symbol" panose="05050102010706020507" pitchFamily="18" charset="2"/>
              <a:buChar char=""/>
              <a:tabLst>
                <a:tab pos="228600" algn="l"/>
              </a:tabLst>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Intentions of marriage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342900" marR="228600" lvl="0" indent="-342900" algn="just">
              <a:spcBef>
                <a:spcPts val="0"/>
              </a:spcBef>
              <a:spcAft>
                <a:spcPts val="0"/>
              </a:spcAft>
              <a:buFont typeface="Symbol" panose="05050102010706020507" pitchFamily="18" charset="2"/>
              <a:buChar char=""/>
              <a:tabLst>
                <a:tab pos="228600" algn="l"/>
              </a:tabLst>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Other documents (document must be at least 5 years old).  Examples:  Previous marriage record, death or birth certificate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342900" marR="228600" lvl="0" indent="-342900" algn="just">
              <a:spcBef>
                <a:spcPts val="0"/>
              </a:spcBef>
              <a:spcAft>
                <a:spcPts val="0"/>
              </a:spcAft>
              <a:buFont typeface="Symbol" panose="05050102010706020507" pitchFamily="18" charset="2"/>
              <a:buChar char=""/>
              <a:tabLst>
                <a:tab pos="228600" algn="l"/>
              </a:tabLst>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Medical records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342900" marR="228600" lvl="0" indent="-342900" algn="just">
              <a:spcBef>
                <a:spcPts val="0"/>
              </a:spcBef>
              <a:spcAft>
                <a:spcPts val="0"/>
              </a:spcAft>
              <a:buFont typeface="Symbol" panose="05050102010706020507" pitchFamily="18" charset="2"/>
              <a:buChar char=""/>
              <a:tabLst>
                <a:tab pos="228600" algn="l"/>
              </a:tabLst>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Records of employment, education, census, selective service or military service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Voter registration applications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Newspaper articles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228600" algn="l"/>
              </a:tabLst>
            </a:pPr>
            <a:r>
              <a:rPr lang="en-US" sz="1800" u="sng" dirty="0">
                <a:effectLst/>
                <a:latin typeface="Times New Roman" panose="02020603050405020304" pitchFamily="18" charset="0"/>
                <a:ea typeface="Times" panose="02020603050405020304" pitchFamily="18" charset="0"/>
                <a:cs typeface="Times New Roman" panose="02020603050405020304" pitchFamily="18" charset="0"/>
              </a:rPr>
              <a:t>For marriages:</a:t>
            </a:r>
            <a:r>
              <a:rPr lang="en-US" sz="1800" dirty="0">
                <a:effectLst/>
                <a:latin typeface="Times New Roman" panose="02020603050405020304" pitchFamily="18" charset="0"/>
                <a:ea typeface="Times" panose="02020603050405020304" pitchFamily="18" charset="0"/>
                <a:cs typeface="Times New Roman" panose="02020603050405020304" pitchFamily="18" charset="0"/>
              </a:rPr>
              <a:t>  wedding guest book showing names of Party A/Groom or Party B/Bride and date</a:t>
            </a:r>
            <a:br>
              <a:rPr lang="en-US" sz="1800" dirty="0">
                <a:effectLst/>
                <a:latin typeface="Times New Roman" panose="02020603050405020304" pitchFamily="18" charset="0"/>
                <a:ea typeface="Times" panose="02020603050405020304" pitchFamily="18" charset="0"/>
                <a:cs typeface="Times New Roman" panose="02020603050405020304" pitchFamily="18" charset="0"/>
              </a:rPr>
            </a:br>
            <a:r>
              <a:rPr lang="en-US" sz="1800" dirty="0">
                <a:effectLst/>
                <a:latin typeface="Times New Roman" panose="02020603050405020304" pitchFamily="18" charset="0"/>
                <a:ea typeface="Times" panose="02020603050405020304" pitchFamily="18" charset="0"/>
                <a:cs typeface="Times New Roman" panose="02020603050405020304" pitchFamily="18" charset="0"/>
              </a:rPr>
              <a:t>of marriage, church record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63537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25695-8CE5-4A9D-968F-31F25E0D97B3}"/>
              </a:ext>
            </a:extLst>
          </p:cNvPr>
          <p:cNvSpPr>
            <a:spLocks noGrp="1"/>
          </p:cNvSpPr>
          <p:nvPr>
            <p:ph type="title"/>
          </p:nvPr>
        </p:nvSpPr>
        <p:spPr>
          <a:xfrm>
            <a:off x="839788" y="457200"/>
            <a:ext cx="10586018" cy="1145268"/>
          </a:xfrm>
        </p:spPr>
        <p:txBody>
          <a:bodyPr>
            <a:normAutofit/>
          </a:bodyPr>
          <a:lstStyle/>
          <a:p>
            <a:r>
              <a:rPr lang="en-US" cap="all" dirty="0">
                <a:solidFill>
                  <a:schemeClr val="accent2">
                    <a:lumMod val="60000"/>
                    <a:lumOff val="40000"/>
                  </a:schemeClr>
                </a:solidFill>
              </a:rPr>
              <a:t>How will we be notified if there is a correction to one of our records?  </a:t>
            </a:r>
          </a:p>
        </p:txBody>
      </p:sp>
      <p:pic>
        <p:nvPicPr>
          <p:cNvPr id="7" name="Content Placeholder 6">
            <a:extLst>
              <a:ext uri="{FF2B5EF4-FFF2-40B4-BE49-F238E27FC236}">
                <a16:creationId xmlns:a16="http://schemas.microsoft.com/office/drawing/2014/main" id="{AD7BA3AE-73A8-457F-845A-8D10C7F0DD09}"/>
              </a:ext>
            </a:extLst>
          </p:cNvPr>
          <p:cNvPicPr>
            <a:picLocks noGrp="1" noChangeAspect="1"/>
          </p:cNvPicPr>
          <p:nvPr>
            <p:ph idx="1"/>
          </p:nvPr>
        </p:nvPicPr>
        <p:blipFill rotWithShape="1">
          <a:blip r:embed="rId3"/>
          <a:srcRect l="14790" t="12608" r="17083" b="40477"/>
          <a:stretch/>
        </p:blipFill>
        <p:spPr>
          <a:xfrm>
            <a:off x="4821593" y="1602468"/>
            <a:ext cx="6951307" cy="4599992"/>
          </a:xfrm>
        </p:spPr>
      </p:pic>
      <p:sp>
        <p:nvSpPr>
          <p:cNvPr id="4" name="Text Placeholder 3">
            <a:extLst>
              <a:ext uri="{FF2B5EF4-FFF2-40B4-BE49-F238E27FC236}">
                <a16:creationId xmlns:a16="http://schemas.microsoft.com/office/drawing/2014/main" id="{BC245372-4B97-4B11-8057-2A47F1A37C45}"/>
              </a:ext>
            </a:extLst>
          </p:cNvPr>
          <p:cNvSpPr>
            <a:spLocks noGrp="1"/>
          </p:cNvSpPr>
          <p:nvPr>
            <p:ph type="body" sz="half" idx="2"/>
          </p:nvPr>
        </p:nvSpPr>
        <p:spPr>
          <a:xfrm>
            <a:off x="285227" y="1988191"/>
            <a:ext cx="4169328" cy="3880797"/>
          </a:xfrm>
        </p:spPr>
        <p:txBody>
          <a:bodyPr/>
          <a:lstStyle/>
          <a:p>
            <a:pPr marL="285750" indent="-285750" algn="just">
              <a:buFont typeface="Arial" panose="020B0604020202020204" pitchFamily="34" charset="0"/>
              <a:buChar char="•"/>
            </a:pPr>
            <a:r>
              <a:rPr lang="en-US" sz="2000" dirty="0"/>
              <a:t>Births from 1995 to present will be made electronically in the DAVE system.</a:t>
            </a:r>
          </a:p>
          <a:p>
            <a:pPr marL="285750" indent="-285750" algn="just">
              <a:buFont typeface="Arial" panose="020B0604020202020204" pitchFamily="34" charset="0"/>
              <a:buChar char="•"/>
            </a:pPr>
            <a:r>
              <a:rPr lang="en-US" sz="2000" dirty="0"/>
              <a:t>Births prior to September of 1995 will be made to the paper records and a true attested copy of the corrected record, the approved VS-7 correction form and instructions will be mailed to the place of birth municipality and the municipality in which the mother resided.  </a:t>
            </a:r>
          </a:p>
          <a:p>
            <a:endParaRPr lang="en-US" dirty="0"/>
          </a:p>
        </p:txBody>
      </p:sp>
      <p:sp>
        <p:nvSpPr>
          <p:cNvPr id="8" name="Arrow: Left 7">
            <a:extLst>
              <a:ext uri="{FF2B5EF4-FFF2-40B4-BE49-F238E27FC236}">
                <a16:creationId xmlns:a16="http://schemas.microsoft.com/office/drawing/2014/main" id="{A4DB6C57-2404-4186-B80D-EA0DD249D776}"/>
              </a:ext>
            </a:extLst>
          </p:cNvPr>
          <p:cNvSpPr/>
          <p:nvPr/>
        </p:nvSpPr>
        <p:spPr>
          <a:xfrm>
            <a:off x="9858006" y="2218289"/>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3272980"/>
      </p:ext>
    </p:extLst>
  </p:cSld>
  <p:clrMapOvr>
    <a:masterClrMapping/>
  </p:clrMapOvr>
</p:sld>
</file>

<file path=ppt/theme/theme1.xml><?xml version="1.0" encoding="utf-8"?>
<a:theme xmlns:a="http://schemas.openxmlformats.org/drawingml/2006/main" name="Office Theme">
  <a:themeElements>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Corporate_Teach a Course_Win32_SB - v2" id="{AAA48AC2-5F99-4B13-8624-B64D50F70391}" vid="{7E93EDBA-CDC2-40D2-AD59-7619D791F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themeOverride>
</file>

<file path=ppt/theme/themeOverride2.xml><?xml version="1.0" encoding="utf-8"?>
<a:themeOverride xmlns:a="http://schemas.openxmlformats.org/drawingml/2006/main">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D6766BD6-F648-49AA-B7EC-13E75CECB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B7C387-AFDC-4FE3-A658-984B7F35F155}">
  <ds:schemaRefs>
    <ds:schemaRef ds:uri="http://schemas.microsoft.com/sharepoint/v3/contenttype/forms"/>
  </ds:schemaRefs>
</ds:datastoreItem>
</file>

<file path=customXml/itemProps3.xml><?xml version="1.0" encoding="utf-8"?>
<ds:datastoreItem xmlns:ds="http://schemas.openxmlformats.org/officeDocument/2006/customXml" ds:itemID="{F4E32C0B-4052-44CB-9341-8AD8B2CC4712}">
  <ds:schemaRefs>
    <ds:schemaRef ds:uri="http://schemas.openxmlformats.org/package/2006/metadata/core-properties"/>
    <ds:schemaRef ds:uri="16c05727-aa75-4e4a-9b5f-8a80a1165891"/>
    <ds:schemaRef ds:uri="http://purl.org/dc/dcmitype/"/>
    <ds:schemaRef ds:uri="http://purl.org/dc/elements/1.1/"/>
    <ds:schemaRef ds:uri="http://purl.org/dc/terms/"/>
    <ds:schemaRef ds:uri="http://schemas.microsoft.com/office/infopath/2007/PartnerControls"/>
    <ds:schemaRef ds:uri="http://schemas.microsoft.com/office/2006/documentManagement/types"/>
    <ds:schemaRef ds:uri="71af3243-3dd4-4a8d-8c0d-dd76da1f02a5"/>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Corporate teach a course</Template>
  <TotalTime>1395</TotalTime>
  <Words>1709</Words>
  <Application>Microsoft Office PowerPoint</Application>
  <PresentationFormat>Widescreen</PresentationFormat>
  <Paragraphs>97</Paragraphs>
  <Slides>15</Slides>
  <Notes>12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4" baseType="lpstr">
      <vt:lpstr>Arial</vt:lpstr>
      <vt:lpstr>Calibri</vt:lpstr>
      <vt:lpstr>Calibri Light</vt:lpstr>
      <vt:lpstr>Symbol</vt:lpstr>
      <vt:lpstr>Times</vt:lpstr>
      <vt:lpstr>Times New Roman</vt:lpstr>
      <vt:lpstr>Wingdings</vt:lpstr>
      <vt:lpstr>Office Theme</vt:lpstr>
      <vt:lpstr>Acrobat Document</vt:lpstr>
      <vt:lpstr>Corrections, Completions, &amp; Amendments to Vital Records</vt:lpstr>
      <vt:lpstr>Legal Authority </vt:lpstr>
      <vt:lpstr>Responsibilities of Municipal Clerks</vt:lpstr>
      <vt:lpstr>Hospital Errors BIRTH PORTION, PAGE 11</vt:lpstr>
      <vt:lpstr>VS-7 Correction Form &amp; Instructions</vt:lpstr>
      <vt:lpstr>What other types of corrections or amendments require the VS-7 correction form to be completed?</vt:lpstr>
      <vt:lpstr>Gender Identity (under 18)</vt:lpstr>
      <vt:lpstr>Examples of Documents (VS-7 Instructions)</vt:lpstr>
      <vt:lpstr>How will we be notified if there is a correction to one of our records?  </vt:lpstr>
      <vt:lpstr> Legal Name Changes </vt:lpstr>
      <vt:lpstr>MAINE PARENTAGE ACT https://legislature.maine.gov/statutes/19-A/title19-Ach61sec0.html </vt:lpstr>
      <vt:lpstr>Adoption BIRTH SECTION, PAGES 25-29</vt:lpstr>
      <vt:lpstr>Acknowledgment of Parentage (AOP)  &amp; Denial of Parentage (DOP) BIRTH SECTION, PAGES 19-21 </vt:lpstr>
      <vt:lpstr>Legitimation BIRTH SECTION, PAGE 25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Entering Birth Certificates Course</dc:title>
  <dc:creator>Raven, Jessica</dc:creator>
  <cp:lastModifiedBy>Roberts, Theresa</cp:lastModifiedBy>
  <cp:revision>35</cp:revision>
  <cp:lastPrinted>2021-11-02T18:24:44Z</cp:lastPrinted>
  <dcterms:created xsi:type="dcterms:W3CDTF">2021-11-02T12:56:49Z</dcterms:created>
  <dcterms:modified xsi:type="dcterms:W3CDTF">2024-03-20T19:33:45Z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